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rimsons" charset="1" panose="02000503040000020002"/>
      <p:regular r:id="rId16"/>
    </p:embeddedFont>
    <p:embeddedFont>
      <p:font typeface="Crimsons Bold" charset="1" panose="02000803040000020002"/>
      <p:regular r:id="rId17"/>
    </p:embeddedFont>
    <p:embeddedFont>
      <p:font typeface="Crimson Pro" charset="1" panose="00000000000000000000"/>
      <p:regular r:id="rId18"/>
    </p:embeddedFont>
    <p:embeddedFont>
      <p:font typeface="Crimson Pro Bold"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1.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grpSp>
        <p:nvGrpSpPr>
          <p:cNvPr name="Group 3" id="3"/>
          <p:cNvGrpSpPr/>
          <p:nvPr/>
        </p:nvGrpSpPr>
        <p:grpSpPr>
          <a:xfrm rot="0">
            <a:off x="11870257" y="0"/>
            <a:ext cx="6492847" cy="10942476"/>
            <a:chOff x="0" y="0"/>
            <a:chExt cx="1710050" cy="2881969"/>
          </a:xfrm>
        </p:grpSpPr>
        <p:sp>
          <p:nvSpPr>
            <p:cNvPr name="Freeform 4" id="4"/>
            <p:cNvSpPr/>
            <p:nvPr/>
          </p:nvSpPr>
          <p:spPr>
            <a:xfrm flipH="false" flipV="false" rot="0">
              <a:off x="0" y="0"/>
              <a:ext cx="1710050" cy="2881969"/>
            </a:xfrm>
            <a:custGeom>
              <a:avLst/>
              <a:gdLst/>
              <a:ahLst/>
              <a:cxnLst/>
              <a:rect r="r" b="b" t="t" l="l"/>
              <a:pathLst>
                <a:path h="2881969" w="1710050">
                  <a:moveTo>
                    <a:pt x="0" y="0"/>
                  </a:moveTo>
                  <a:lnTo>
                    <a:pt x="1710050" y="0"/>
                  </a:lnTo>
                  <a:lnTo>
                    <a:pt x="1710050" y="2881969"/>
                  </a:lnTo>
                  <a:lnTo>
                    <a:pt x="0" y="2881969"/>
                  </a:lnTo>
                  <a:close/>
                </a:path>
              </a:pathLst>
            </a:custGeom>
            <a:solidFill>
              <a:srgbClr val="005361"/>
            </a:solidFill>
          </p:spPr>
        </p:sp>
        <p:sp>
          <p:nvSpPr>
            <p:cNvPr name="TextBox 5" id="5"/>
            <p:cNvSpPr txBox="true"/>
            <p:nvPr/>
          </p:nvSpPr>
          <p:spPr>
            <a:xfrm>
              <a:off x="0" y="-85725"/>
              <a:ext cx="1710050" cy="2967694"/>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12041086" y="8087418"/>
            <a:ext cx="5998592" cy="2031826"/>
          </a:xfrm>
          <a:custGeom>
            <a:avLst/>
            <a:gdLst/>
            <a:ahLst/>
            <a:cxnLst/>
            <a:rect r="r" b="b" t="t" l="l"/>
            <a:pathLst>
              <a:path h="2031826" w="5998592">
                <a:moveTo>
                  <a:pt x="0" y="0"/>
                </a:moveTo>
                <a:lnTo>
                  <a:pt x="5998593" y="0"/>
                </a:lnTo>
                <a:lnTo>
                  <a:pt x="5998593" y="2031826"/>
                </a:lnTo>
                <a:lnTo>
                  <a:pt x="0" y="20318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55606" y="5287246"/>
            <a:ext cx="11012386" cy="2569668"/>
            <a:chOff x="0" y="0"/>
            <a:chExt cx="2900382" cy="676785"/>
          </a:xfrm>
        </p:grpSpPr>
        <p:sp>
          <p:nvSpPr>
            <p:cNvPr name="Freeform 8" id="8"/>
            <p:cNvSpPr/>
            <p:nvPr/>
          </p:nvSpPr>
          <p:spPr>
            <a:xfrm flipH="false" flipV="false" rot="0">
              <a:off x="0" y="0"/>
              <a:ext cx="2900381" cy="676785"/>
            </a:xfrm>
            <a:custGeom>
              <a:avLst/>
              <a:gdLst/>
              <a:ahLst/>
              <a:cxnLst/>
              <a:rect r="r" b="b" t="t" l="l"/>
              <a:pathLst>
                <a:path h="676785" w="2900381">
                  <a:moveTo>
                    <a:pt x="17575" y="0"/>
                  </a:moveTo>
                  <a:lnTo>
                    <a:pt x="2882806" y="0"/>
                  </a:lnTo>
                  <a:cubicBezTo>
                    <a:pt x="2892513" y="0"/>
                    <a:pt x="2900381" y="7869"/>
                    <a:pt x="2900381" y="17575"/>
                  </a:cubicBezTo>
                  <a:lnTo>
                    <a:pt x="2900381" y="659209"/>
                  </a:lnTo>
                  <a:cubicBezTo>
                    <a:pt x="2900381" y="668916"/>
                    <a:pt x="2892513" y="676785"/>
                    <a:pt x="2882806" y="676785"/>
                  </a:cubicBezTo>
                  <a:lnTo>
                    <a:pt x="17575" y="676785"/>
                  </a:lnTo>
                  <a:cubicBezTo>
                    <a:pt x="7869" y="676785"/>
                    <a:pt x="0" y="668916"/>
                    <a:pt x="0" y="659209"/>
                  </a:cubicBezTo>
                  <a:lnTo>
                    <a:pt x="0" y="17575"/>
                  </a:lnTo>
                  <a:cubicBezTo>
                    <a:pt x="0" y="7869"/>
                    <a:pt x="7869" y="0"/>
                    <a:pt x="17575" y="0"/>
                  </a:cubicBezTo>
                  <a:close/>
                </a:path>
              </a:pathLst>
            </a:custGeom>
            <a:solidFill>
              <a:srgbClr val="FFFFFF"/>
            </a:solidFill>
            <a:ln w="57150" cap="rnd">
              <a:solidFill>
                <a:srgbClr val="005361"/>
              </a:solidFill>
              <a:prstDash val="solid"/>
              <a:round/>
            </a:ln>
          </p:spPr>
        </p:sp>
        <p:sp>
          <p:nvSpPr>
            <p:cNvPr name="TextBox 9" id="9"/>
            <p:cNvSpPr txBox="true"/>
            <p:nvPr/>
          </p:nvSpPr>
          <p:spPr>
            <a:xfrm>
              <a:off x="0" y="-85725"/>
              <a:ext cx="2900382" cy="762510"/>
            </a:xfrm>
            <a:prstGeom prst="rect">
              <a:avLst/>
            </a:prstGeom>
          </p:spPr>
          <p:txBody>
            <a:bodyPr anchor="ctr" rtlCol="false" tIns="50800" lIns="50800" bIns="50800" rIns="50800"/>
            <a:lstStyle/>
            <a:p>
              <a:pPr algn="ctr">
                <a:lnSpc>
                  <a:spcPts val="2799"/>
                </a:lnSpc>
              </a:pPr>
            </a:p>
          </p:txBody>
        </p:sp>
      </p:grpSp>
      <p:sp>
        <p:nvSpPr>
          <p:cNvPr name="Freeform 10" id="10"/>
          <p:cNvSpPr/>
          <p:nvPr/>
        </p:nvSpPr>
        <p:spPr>
          <a:xfrm flipH="false" flipV="false" rot="0">
            <a:off x="12611141" y="450251"/>
            <a:ext cx="5011078" cy="4636099"/>
          </a:xfrm>
          <a:custGeom>
            <a:avLst/>
            <a:gdLst/>
            <a:ahLst/>
            <a:cxnLst/>
            <a:rect r="r" b="b" t="t" l="l"/>
            <a:pathLst>
              <a:path h="4636099" w="5011078">
                <a:moveTo>
                  <a:pt x="0" y="0"/>
                </a:moveTo>
                <a:lnTo>
                  <a:pt x="5011078" y="0"/>
                </a:lnTo>
                <a:lnTo>
                  <a:pt x="5011078" y="4636099"/>
                </a:lnTo>
                <a:lnTo>
                  <a:pt x="0" y="4636099"/>
                </a:lnTo>
                <a:lnTo>
                  <a:pt x="0" y="0"/>
                </a:lnTo>
                <a:close/>
              </a:path>
            </a:pathLst>
          </a:custGeom>
          <a:blipFill>
            <a:blip r:embed="rId5"/>
            <a:stretch>
              <a:fillRect l="0" t="0" r="0" b="0"/>
            </a:stretch>
          </a:blipFill>
        </p:spPr>
      </p:sp>
      <p:sp>
        <p:nvSpPr>
          <p:cNvPr name="TextBox 11" id="11"/>
          <p:cNvSpPr txBox="true"/>
          <p:nvPr/>
        </p:nvSpPr>
        <p:spPr>
          <a:xfrm rot="0">
            <a:off x="874141" y="5926715"/>
            <a:ext cx="10639292" cy="1628234"/>
          </a:xfrm>
          <a:prstGeom prst="rect">
            <a:avLst/>
          </a:prstGeom>
        </p:spPr>
        <p:txBody>
          <a:bodyPr anchor="t" rtlCol="false" tIns="0" lIns="0" bIns="0" rIns="0">
            <a:spAutoFit/>
          </a:bodyPr>
          <a:lstStyle/>
          <a:p>
            <a:pPr algn="ctr">
              <a:lnSpc>
                <a:spcPts val="6182"/>
              </a:lnSpc>
            </a:pPr>
            <a:r>
              <a:rPr lang="en-US" sz="7273" spc="-218">
                <a:solidFill>
                  <a:srgbClr val="00A99D"/>
                </a:solidFill>
                <a:latin typeface="Crimsons"/>
                <a:ea typeface="Crimsons"/>
                <a:cs typeface="Crimsons"/>
                <a:sym typeface="Crimsons"/>
              </a:rPr>
              <a:t>ENHANCING OPERATIONAL EFFICIENCY AT SFP SONS </a:t>
            </a:r>
          </a:p>
        </p:txBody>
      </p:sp>
      <p:sp>
        <p:nvSpPr>
          <p:cNvPr name="TextBox 12" id="12"/>
          <p:cNvSpPr txBox="true"/>
          <p:nvPr/>
        </p:nvSpPr>
        <p:spPr>
          <a:xfrm rot="0">
            <a:off x="373411" y="1888393"/>
            <a:ext cx="10920854" cy="2303929"/>
          </a:xfrm>
          <a:prstGeom prst="rect">
            <a:avLst/>
          </a:prstGeom>
        </p:spPr>
        <p:txBody>
          <a:bodyPr anchor="t" rtlCol="false" tIns="0" lIns="0" bIns="0" rIns="0">
            <a:spAutoFit/>
          </a:bodyPr>
          <a:lstStyle/>
          <a:p>
            <a:pPr algn="ctr">
              <a:lnSpc>
                <a:spcPts val="8707"/>
              </a:lnSpc>
            </a:pPr>
            <a:r>
              <a:rPr lang="en-US" b="true" sz="9674" spc="193">
                <a:solidFill>
                  <a:srgbClr val="000000"/>
                </a:solidFill>
                <a:latin typeface="Crimsons Bold"/>
                <a:ea typeface="Crimsons Bold"/>
                <a:cs typeface="Crimsons Bold"/>
                <a:sym typeface="Crimsons Bold"/>
              </a:rPr>
              <a:t>BDM CAPSTONE PROJECT</a:t>
            </a:r>
          </a:p>
        </p:txBody>
      </p:sp>
      <p:sp>
        <p:nvSpPr>
          <p:cNvPr name="TextBox 13" id="13"/>
          <p:cNvSpPr txBox="true"/>
          <p:nvPr/>
        </p:nvSpPr>
        <p:spPr>
          <a:xfrm rot="0">
            <a:off x="13296223" y="5430121"/>
            <a:ext cx="4352931" cy="621714"/>
          </a:xfrm>
          <a:prstGeom prst="rect">
            <a:avLst/>
          </a:prstGeom>
        </p:spPr>
        <p:txBody>
          <a:bodyPr anchor="t" rtlCol="false" tIns="0" lIns="0" bIns="0" rIns="0">
            <a:spAutoFit/>
          </a:bodyPr>
          <a:lstStyle/>
          <a:p>
            <a:pPr algn="l">
              <a:lnSpc>
                <a:spcPts val="4561"/>
              </a:lnSpc>
            </a:pPr>
            <a:r>
              <a:rPr lang="en-US" sz="5067" spc="101" b="true">
                <a:solidFill>
                  <a:srgbClr val="FFFFFF"/>
                </a:solidFill>
                <a:latin typeface="Crimsons Bold"/>
                <a:ea typeface="Crimsons Bold"/>
                <a:cs typeface="Crimsons Bold"/>
                <a:sym typeface="Crimsons Bold"/>
              </a:rPr>
              <a:t>Presented by</a:t>
            </a:r>
          </a:p>
        </p:txBody>
      </p:sp>
      <p:sp>
        <p:nvSpPr>
          <p:cNvPr name="TextBox 14" id="14"/>
          <p:cNvSpPr txBox="true"/>
          <p:nvPr/>
        </p:nvSpPr>
        <p:spPr>
          <a:xfrm rot="0">
            <a:off x="13493939" y="7257534"/>
            <a:ext cx="4708336" cy="599379"/>
          </a:xfrm>
          <a:prstGeom prst="rect">
            <a:avLst/>
          </a:prstGeom>
        </p:spPr>
        <p:txBody>
          <a:bodyPr anchor="t" rtlCol="false" tIns="0" lIns="0" bIns="0" rIns="0">
            <a:spAutoFit/>
          </a:bodyPr>
          <a:lstStyle/>
          <a:p>
            <a:pPr algn="l">
              <a:lnSpc>
                <a:spcPts val="4483"/>
              </a:lnSpc>
            </a:pPr>
            <a:r>
              <a:rPr lang="en-US" sz="4981" spc="99" b="true">
                <a:solidFill>
                  <a:srgbClr val="FFFFFF"/>
                </a:solidFill>
                <a:latin typeface="Crimsons Bold"/>
                <a:ea typeface="Crimsons Bold"/>
                <a:cs typeface="Crimsons Bold"/>
                <a:sym typeface="Crimsons Bold"/>
              </a:rPr>
              <a:t>22f2000931</a:t>
            </a:r>
          </a:p>
        </p:txBody>
      </p:sp>
      <p:sp>
        <p:nvSpPr>
          <p:cNvPr name="TextBox 15" id="15"/>
          <p:cNvSpPr txBox="true"/>
          <p:nvPr/>
        </p:nvSpPr>
        <p:spPr>
          <a:xfrm rot="0">
            <a:off x="12232593" y="6385042"/>
            <a:ext cx="6215615" cy="635381"/>
          </a:xfrm>
          <a:prstGeom prst="rect">
            <a:avLst/>
          </a:prstGeom>
        </p:spPr>
        <p:txBody>
          <a:bodyPr anchor="t" rtlCol="false" tIns="0" lIns="0" bIns="0" rIns="0">
            <a:spAutoFit/>
          </a:bodyPr>
          <a:lstStyle/>
          <a:p>
            <a:pPr algn="l">
              <a:lnSpc>
                <a:spcPts val="4591"/>
              </a:lnSpc>
            </a:pPr>
            <a:r>
              <a:rPr lang="en-US" b="true" sz="5401" spc="-162">
                <a:solidFill>
                  <a:srgbClr val="00A99D"/>
                </a:solidFill>
                <a:latin typeface="Crimsons Bold"/>
                <a:ea typeface="Crimsons Bold"/>
                <a:cs typeface="Crimsons Bold"/>
                <a:sym typeface="Crimsons Bold"/>
              </a:rPr>
              <a:t>DARSHAN GANATRA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427322" y="342572"/>
            <a:ext cx="8056567" cy="2235697"/>
          </a:xfrm>
          <a:custGeom>
            <a:avLst/>
            <a:gdLst/>
            <a:ahLst/>
            <a:cxnLst/>
            <a:rect r="r" b="b" t="t" l="l"/>
            <a:pathLst>
              <a:path h="2235697" w="8056567">
                <a:moveTo>
                  <a:pt x="0" y="0"/>
                </a:moveTo>
                <a:lnTo>
                  <a:pt x="8056568" y="0"/>
                </a:lnTo>
                <a:lnTo>
                  <a:pt x="8056568" y="2235697"/>
                </a:lnTo>
                <a:lnTo>
                  <a:pt x="0" y="223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91186" y="1000250"/>
            <a:ext cx="5981879" cy="1035094"/>
          </a:xfrm>
          <a:prstGeom prst="rect">
            <a:avLst/>
          </a:prstGeom>
        </p:spPr>
        <p:txBody>
          <a:bodyPr anchor="t" rtlCol="false" tIns="0" lIns="0" bIns="0" rIns="0">
            <a:spAutoFit/>
          </a:bodyPr>
          <a:lstStyle/>
          <a:p>
            <a:pPr algn="l">
              <a:lnSpc>
                <a:spcPts val="3947"/>
              </a:lnSpc>
            </a:pPr>
            <a:r>
              <a:rPr lang="en-US" b="true" sz="4643" spc="-139">
                <a:solidFill>
                  <a:srgbClr val="000000"/>
                </a:solidFill>
                <a:latin typeface="Crimsons Bold"/>
                <a:ea typeface="Crimsons Bold"/>
                <a:cs typeface="Crimsons Bold"/>
                <a:sym typeface="Crimsons Bold"/>
              </a:rPr>
              <a:t>RECOMMENDATIONS</a:t>
            </a:r>
          </a:p>
          <a:p>
            <a:pPr algn="l">
              <a:lnSpc>
                <a:spcPts val="3947"/>
              </a:lnSpc>
            </a:pPr>
            <a:r>
              <a:rPr lang="en-US" b="true" sz="4643" spc="-139">
                <a:solidFill>
                  <a:srgbClr val="000000"/>
                </a:solidFill>
                <a:latin typeface="Crimsons Bold"/>
                <a:ea typeface="Crimsons Bold"/>
                <a:cs typeface="Crimsons Bold"/>
                <a:sym typeface="Crimsons Bold"/>
              </a:rPr>
              <a:t>FOR THE BUSINESS</a:t>
            </a:r>
          </a:p>
        </p:txBody>
      </p:sp>
      <p:sp>
        <p:nvSpPr>
          <p:cNvPr name="Freeform 5" id="5"/>
          <p:cNvSpPr/>
          <p:nvPr/>
        </p:nvSpPr>
        <p:spPr>
          <a:xfrm flipH="false" flipV="false" rot="0">
            <a:off x="16518511" y="2007076"/>
            <a:ext cx="1710177" cy="1718052"/>
          </a:xfrm>
          <a:custGeom>
            <a:avLst/>
            <a:gdLst/>
            <a:ahLst/>
            <a:cxnLst/>
            <a:rect r="r" b="b" t="t" l="l"/>
            <a:pathLst>
              <a:path h="1718052" w="1710177">
                <a:moveTo>
                  <a:pt x="0" y="0"/>
                </a:moveTo>
                <a:lnTo>
                  <a:pt x="1710178" y="0"/>
                </a:lnTo>
                <a:lnTo>
                  <a:pt x="1710178" y="1718052"/>
                </a:lnTo>
                <a:lnTo>
                  <a:pt x="0" y="1718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10327" y="2750026"/>
            <a:ext cx="16944207" cy="7311551"/>
            <a:chOff x="0" y="0"/>
            <a:chExt cx="4462672" cy="1925676"/>
          </a:xfrm>
        </p:grpSpPr>
        <p:sp>
          <p:nvSpPr>
            <p:cNvPr name="Freeform 7" id="7"/>
            <p:cNvSpPr/>
            <p:nvPr/>
          </p:nvSpPr>
          <p:spPr>
            <a:xfrm flipH="false" flipV="false" rot="0">
              <a:off x="0" y="0"/>
              <a:ext cx="4462672" cy="1925676"/>
            </a:xfrm>
            <a:custGeom>
              <a:avLst/>
              <a:gdLst/>
              <a:ahLst/>
              <a:cxnLst/>
              <a:rect r="r" b="b" t="t" l="l"/>
              <a:pathLst>
                <a:path h="1925676" w="4462672">
                  <a:moveTo>
                    <a:pt x="11423" y="0"/>
                  </a:moveTo>
                  <a:lnTo>
                    <a:pt x="4451249" y="0"/>
                  </a:lnTo>
                  <a:cubicBezTo>
                    <a:pt x="4457558" y="0"/>
                    <a:pt x="4462672" y="5114"/>
                    <a:pt x="4462672" y="11423"/>
                  </a:cubicBezTo>
                  <a:lnTo>
                    <a:pt x="4462672" y="1914253"/>
                  </a:lnTo>
                  <a:cubicBezTo>
                    <a:pt x="4462672" y="1917283"/>
                    <a:pt x="4461468" y="1920188"/>
                    <a:pt x="4459326" y="1922330"/>
                  </a:cubicBezTo>
                  <a:cubicBezTo>
                    <a:pt x="4457184" y="1924472"/>
                    <a:pt x="4454279" y="1925676"/>
                    <a:pt x="4451249" y="1925676"/>
                  </a:cubicBezTo>
                  <a:lnTo>
                    <a:pt x="11423" y="1925676"/>
                  </a:lnTo>
                  <a:cubicBezTo>
                    <a:pt x="8393" y="1925676"/>
                    <a:pt x="5488" y="1924472"/>
                    <a:pt x="3346" y="1922330"/>
                  </a:cubicBezTo>
                  <a:cubicBezTo>
                    <a:pt x="1203" y="1920188"/>
                    <a:pt x="0" y="1917283"/>
                    <a:pt x="0" y="1914253"/>
                  </a:cubicBezTo>
                  <a:lnTo>
                    <a:pt x="0" y="11423"/>
                  </a:lnTo>
                  <a:cubicBezTo>
                    <a:pt x="0" y="8393"/>
                    <a:pt x="1203" y="5488"/>
                    <a:pt x="3346" y="3346"/>
                  </a:cubicBezTo>
                  <a:cubicBezTo>
                    <a:pt x="5488" y="1203"/>
                    <a:pt x="8393" y="0"/>
                    <a:pt x="11423" y="0"/>
                  </a:cubicBezTo>
                  <a:close/>
                </a:path>
              </a:pathLst>
            </a:custGeom>
            <a:solidFill>
              <a:srgbClr val="FFFFFF"/>
            </a:solidFill>
            <a:ln w="57150" cap="rnd">
              <a:solidFill>
                <a:srgbClr val="005361"/>
              </a:solidFill>
              <a:prstDash val="solid"/>
              <a:round/>
            </a:ln>
          </p:spPr>
        </p:sp>
        <p:sp>
          <p:nvSpPr>
            <p:cNvPr name="TextBox 8" id="8"/>
            <p:cNvSpPr txBox="true"/>
            <p:nvPr/>
          </p:nvSpPr>
          <p:spPr>
            <a:xfrm>
              <a:off x="0" y="-85725"/>
              <a:ext cx="4462672" cy="2011401"/>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503526" y="2793337"/>
            <a:ext cx="16793874" cy="7148730"/>
          </a:xfrm>
          <a:prstGeom prst="rect">
            <a:avLst/>
          </a:prstGeom>
        </p:spPr>
        <p:txBody>
          <a:bodyPr anchor="t" rtlCol="false" tIns="0" lIns="0" bIns="0" rIns="0">
            <a:spAutoFit/>
          </a:bodyPr>
          <a:lstStyle/>
          <a:p>
            <a:pPr algn="just" marL="649926" indent="-324963" lvl="1">
              <a:lnSpc>
                <a:spcPts val="4033"/>
              </a:lnSpc>
              <a:buFont typeface="Arial"/>
              <a:buChar char="•"/>
            </a:pPr>
            <a:r>
              <a:rPr lang="en-US" b="true" sz="3010" spc="60">
                <a:solidFill>
                  <a:srgbClr val="000000"/>
                </a:solidFill>
                <a:latin typeface="Crimson Pro Bold"/>
                <a:ea typeface="Crimson Pro Bold"/>
                <a:cs typeface="Crimson Pro Bold"/>
                <a:sym typeface="Crimson Pro Bold"/>
              </a:rPr>
              <a:t>Focused Product Strategy </a:t>
            </a:r>
            <a:r>
              <a:rPr lang="en-US" sz="3010" spc="60">
                <a:solidFill>
                  <a:srgbClr val="000000"/>
                </a:solidFill>
                <a:latin typeface="Crimson Pro"/>
                <a:ea typeface="Crimson Pro"/>
                <a:cs typeface="Crimson Pro"/>
                <a:sym typeface="Crimson Pro"/>
              </a:rPr>
              <a:t>: Deprioritize Category C items through a product rationalization process, discontinuing those with persistently low or zero demand (e.g., JASS CHAT EDP, AHSAN RED MAGNET EDP). The freed capacity and capital can then be reallocated to high-demand A and B products, reducing operational strain and improving order fulfillment efficiency.</a:t>
            </a:r>
          </a:p>
          <a:p>
            <a:pPr algn="just" marL="649926" indent="-324963" lvl="1">
              <a:lnSpc>
                <a:spcPts val="4033"/>
              </a:lnSpc>
              <a:buFont typeface="Arial"/>
              <a:buChar char="•"/>
            </a:pPr>
            <a:r>
              <a:rPr lang="en-US" b="true" sz="3010" spc="60">
                <a:solidFill>
                  <a:srgbClr val="000000"/>
                </a:solidFill>
                <a:latin typeface="Crimson Pro Bold"/>
                <a:ea typeface="Crimson Pro Bold"/>
                <a:cs typeface="Crimson Pro Bold"/>
                <a:sym typeface="Crimson Pro Bold"/>
              </a:rPr>
              <a:t>Implement a Forecast-Driven Production Model</a:t>
            </a:r>
            <a:r>
              <a:rPr lang="en-US" sz="3010" spc="60">
                <a:solidFill>
                  <a:srgbClr val="000000"/>
                </a:solidFill>
                <a:latin typeface="Crimson Pro"/>
                <a:ea typeface="Crimson Pro"/>
                <a:cs typeface="Crimson Pro"/>
                <a:sym typeface="Crimson Pro"/>
              </a:rPr>
              <a:t>: Integrate SARIMA demand forecasts into the monthly planning cycle for high-value items. This will enable the company to anticipate market trends and prevent production shortfalls that lead to unfulfilled orders.</a:t>
            </a:r>
          </a:p>
          <a:p>
            <a:pPr algn="just" marL="649926" indent="-324963" lvl="1">
              <a:lnSpc>
                <a:spcPts val="4033"/>
              </a:lnSpc>
              <a:buFont typeface="Arial"/>
              <a:buChar char="•"/>
            </a:pPr>
            <a:r>
              <a:rPr lang="en-US" b="true" sz="3010" spc="60">
                <a:solidFill>
                  <a:srgbClr val="000000"/>
                </a:solidFill>
                <a:latin typeface="Crimson Pro Bold"/>
                <a:ea typeface="Crimson Pro Bold"/>
                <a:cs typeface="Crimson Pro Bold"/>
                <a:sym typeface="Crimson Pro Bold"/>
              </a:rPr>
              <a:t>Optimize Critical Production Lines</a:t>
            </a:r>
            <a:r>
              <a:rPr lang="en-US" sz="3010" spc="60">
                <a:solidFill>
                  <a:srgbClr val="000000"/>
                </a:solidFill>
                <a:latin typeface="Crimson Pro"/>
                <a:ea typeface="Crimson Pro"/>
                <a:cs typeface="Crimson Pro"/>
                <a:sym typeface="Crimson Pro"/>
              </a:rPr>
              <a:t>: Conduct a process audit, such as Value Stream Mapping, on the Attar and Deodorant production lines to identify and eliminate bottlenecks. Investing in these high-priority lines can significantly increase throughput and consistency.</a:t>
            </a:r>
          </a:p>
          <a:p>
            <a:pPr algn="just" marL="649926" indent="-324963" lvl="1">
              <a:lnSpc>
                <a:spcPts val="4033"/>
              </a:lnSpc>
              <a:buFont typeface="Arial"/>
              <a:buChar char="•"/>
            </a:pPr>
            <a:r>
              <a:rPr lang="en-US" b="true" sz="3010" spc="60">
                <a:solidFill>
                  <a:srgbClr val="000000"/>
                </a:solidFill>
                <a:latin typeface="Crimson Pro Bold"/>
                <a:ea typeface="Crimson Pro Bold"/>
                <a:cs typeface="Crimson Pro Bold"/>
                <a:sym typeface="Crimson Pro Bold"/>
              </a:rPr>
              <a:t>Establish a Fulfillment KPI</a:t>
            </a:r>
            <a:r>
              <a:rPr lang="en-US" sz="3010" spc="60">
                <a:solidFill>
                  <a:srgbClr val="000000"/>
                </a:solidFill>
                <a:latin typeface="Crimson Pro"/>
                <a:ea typeface="Crimson Pro"/>
                <a:cs typeface="Crimson Pro"/>
                <a:sym typeface="Crimson Pro"/>
              </a:rPr>
              <a:t>:A new Key Performance Indicator (KPI) should be established to monitor the fulfillment rate of all Category A and B products on an ongoing basis. An ideal target fulfillment rate of at least 98% should be set to guide future decisions and ensure continuous improvement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153999" y="284394"/>
            <a:ext cx="8373197" cy="2323562"/>
          </a:xfrm>
          <a:custGeom>
            <a:avLst/>
            <a:gdLst/>
            <a:ahLst/>
            <a:cxnLst/>
            <a:rect r="r" b="b" t="t" l="l"/>
            <a:pathLst>
              <a:path h="2323562" w="8373197">
                <a:moveTo>
                  <a:pt x="0" y="0"/>
                </a:moveTo>
                <a:lnTo>
                  <a:pt x="8373197" y="0"/>
                </a:lnTo>
                <a:lnTo>
                  <a:pt x="8373197" y="2323562"/>
                </a:lnTo>
                <a:lnTo>
                  <a:pt x="0" y="23235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93537" y="4501755"/>
            <a:ext cx="4614496" cy="3243217"/>
          </a:xfrm>
          <a:custGeom>
            <a:avLst/>
            <a:gdLst/>
            <a:ahLst/>
            <a:cxnLst/>
            <a:rect r="r" b="b" t="t" l="l"/>
            <a:pathLst>
              <a:path h="3243217" w="4614496">
                <a:moveTo>
                  <a:pt x="0" y="0"/>
                </a:moveTo>
                <a:lnTo>
                  <a:pt x="4614496" y="0"/>
                </a:lnTo>
                <a:lnTo>
                  <a:pt x="4614496" y="3243216"/>
                </a:lnTo>
                <a:lnTo>
                  <a:pt x="0" y="3243216"/>
                </a:lnTo>
                <a:lnTo>
                  <a:pt x="0" y="0"/>
                </a:lnTo>
                <a:close/>
              </a:path>
            </a:pathLst>
          </a:custGeom>
          <a:blipFill>
            <a:blip r:embed="rId5"/>
            <a:stretch>
              <a:fillRect l="-11552" t="0" r="-2828" b="-9264"/>
            </a:stretch>
          </a:blipFill>
        </p:spPr>
      </p:sp>
      <p:grpSp>
        <p:nvGrpSpPr>
          <p:cNvPr name="Group 5" id="5"/>
          <p:cNvGrpSpPr/>
          <p:nvPr/>
        </p:nvGrpSpPr>
        <p:grpSpPr>
          <a:xfrm rot="0">
            <a:off x="760106" y="2772960"/>
            <a:ext cx="12123494" cy="7213560"/>
            <a:chOff x="0" y="0"/>
            <a:chExt cx="3193019" cy="1899868"/>
          </a:xfrm>
        </p:grpSpPr>
        <p:sp>
          <p:nvSpPr>
            <p:cNvPr name="Freeform 6" id="6"/>
            <p:cNvSpPr/>
            <p:nvPr/>
          </p:nvSpPr>
          <p:spPr>
            <a:xfrm flipH="false" flipV="false" rot="0">
              <a:off x="0" y="0"/>
              <a:ext cx="3193019" cy="1899868"/>
            </a:xfrm>
            <a:custGeom>
              <a:avLst/>
              <a:gdLst/>
              <a:ahLst/>
              <a:cxnLst/>
              <a:rect r="r" b="b" t="t" l="l"/>
              <a:pathLst>
                <a:path h="1899868" w="3193019">
                  <a:moveTo>
                    <a:pt x="15965" y="0"/>
                  </a:moveTo>
                  <a:lnTo>
                    <a:pt x="3177054" y="0"/>
                  </a:lnTo>
                  <a:cubicBezTo>
                    <a:pt x="3185871" y="0"/>
                    <a:pt x="3193019" y="7148"/>
                    <a:pt x="3193019" y="15965"/>
                  </a:cubicBezTo>
                  <a:lnTo>
                    <a:pt x="3193019" y="1883903"/>
                  </a:lnTo>
                  <a:cubicBezTo>
                    <a:pt x="3193019" y="1892720"/>
                    <a:pt x="3185871" y="1899868"/>
                    <a:pt x="3177054" y="1899868"/>
                  </a:cubicBezTo>
                  <a:lnTo>
                    <a:pt x="15965" y="1899868"/>
                  </a:lnTo>
                  <a:cubicBezTo>
                    <a:pt x="7148" y="1899868"/>
                    <a:pt x="0" y="1892720"/>
                    <a:pt x="0" y="1883903"/>
                  </a:cubicBezTo>
                  <a:lnTo>
                    <a:pt x="0" y="15965"/>
                  </a:lnTo>
                  <a:cubicBezTo>
                    <a:pt x="0" y="7148"/>
                    <a:pt x="7148" y="0"/>
                    <a:pt x="15965" y="0"/>
                  </a:cubicBezTo>
                  <a:close/>
                </a:path>
              </a:pathLst>
            </a:custGeom>
            <a:solidFill>
              <a:srgbClr val="FFFFFF"/>
            </a:solidFill>
            <a:ln w="57150" cap="rnd">
              <a:solidFill>
                <a:srgbClr val="005361"/>
              </a:solidFill>
              <a:prstDash val="solid"/>
              <a:round/>
            </a:ln>
          </p:spPr>
        </p:sp>
        <p:sp>
          <p:nvSpPr>
            <p:cNvPr name="TextBox 7" id="7"/>
            <p:cNvSpPr txBox="true"/>
            <p:nvPr/>
          </p:nvSpPr>
          <p:spPr>
            <a:xfrm>
              <a:off x="0" y="-85725"/>
              <a:ext cx="3193019" cy="1985593"/>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693431" y="2886955"/>
            <a:ext cx="11917772" cy="6923647"/>
          </a:xfrm>
          <a:prstGeom prst="rect">
            <a:avLst/>
          </a:prstGeom>
        </p:spPr>
        <p:txBody>
          <a:bodyPr anchor="t" rtlCol="false" tIns="0" lIns="0" bIns="0" rIns="0">
            <a:spAutoFit/>
          </a:bodyPr>
          <a:lstStyle/>
          <a:p>
            <a:pPr algn="just" marL="705165" indent="-352582" lvl="1">
              <a:lnSpc>
                <a:spcPts val="4572"/>
              </a:lnSpc>
              <a:buFont typeface="Arial"/>
              <a:buChar char="•"/>
            </a:pPr>
            <a:r>
              <a:rPr lang="en-US" sz="3266" spc="65">
                <a:solidFill>
                  <a:srgbClr val="000000"/>
                </a:solidFill>
                <a:latin typeface="Crimson Pro"/>
                <a:ea typeface="Crimson Pro"/>
                <a:cs typeface="Crimson Pro"/>
                <a:sym typeface="Crimson Pro"/>
              </a:rPr>
              <a:t>SFP Sons, a B2B fragrance manufacturer founded in 2004 by Mr. Dinesh Patel, specializes in a wide range of perfumes, attars and other fragrance products. The company has a significant market   presence, with a strong ution netwbork.</a:t>
            </a:r>
          </a:p>
          <a:p>
            <a:pPr algn="just" marL="705165" indent="-352582" lvl="1">
              <a:lnSpc>
                <a:spcPts val="4572"/>
              </a:lnSpc>
              <a:buFont typeface="Arial"/>
              <a:buChar char="•"/>
            </a:pPr>
            <a:r>
              <a:rPr lang="en-US" sz="3266" spc="65">
                <a:solidFill>
                  <a:srgbClr val="000000"/>
                </a:solidFill>
                <a:latin typeface="Crimson Pro"/>
                <a:ea typeface="Crimson Pro"/>
                <a:cs typeface="Crimson Pro"/>
                <a:sym typeface="Crimson Pro"/>
              </a:rPr>
              <a:t>Despite its growth, the company struggles with key operational issues, including an imbalanced product mix and inefficient resource allocation. This has led to the overproduction of low-demand items and delays in fulfilling high-demand products, creating a fundamental disconnect between production and market needs. </a:t>
            </a:r>
          </a:p>
          <a:p>
            <a:pPr algn="just" marL="705165" indent="-352582" lvl="1">
              <a:lnSpc>
                <a:spcPts val="4572"/>
              </a:lnSpc>
              <a:buFont typeface="Arial"/>
              <a:buChar char="•"/>
            </a:pPr>
            <a:r>
              <a:rPr lang="en-US" sz="3266" spc="65">
                <a:solidFill>
                  <a:srgbClr val="000000"/>
                </a:solidFill>
                <a:latin typeface="Crimson Pro"/>
                <a:ea typeface="Crimson Pro"/>
                <a:cs typeface="Crimson Pro"/>
                <a:sym typeface="Crimson Pro"/>
              </a:rPr>
              <a:t>This project aims to address these inefficiencies by providing a data-driven strategy to align production with market demand.</a:t>
            </a:r>
          </a:p>
        </p:txBody>
      </p:sp>
      <p:sp>
        <p:nvSpPr>
          <p:cNvPr name="Freeform 9" id="9"/>
          <p:cNvSpPr/>
          <p:nvPr/>
        </p:nvSpPr>
        <p:spPr>
          <a:xfrm flipH="false" flipV="false" rot="0">
            <a:off x="13193537" y="236769"/>
            <a:ext cx="5020479" cy="4514634"/>
          </a:xfrm>
          <a:custGeom>
            <a:avLst/>
            <a:gdLst/>
            <a:ahLst/>
            <a:cxnLst/>
            <a:rect r="r" b="b" t="t" l="l"/>
            <a:pathLst>
              <a:path h="4514634" w="5020479">
                <a:moveTo>
                  <a:pt x="0" y="0"/>
                </a:moveTo>
                <a:lnTo>
                  <a:pt x="5020479" y="0"/>
                </a:lnTo>
                <a:lnTo>
                  <a:pt x="5020479" y="4514634"/>
                </a:lnTo>
                <a:lnTo>
                  <a:pt x="0" y="4514634"/>
                </a:lnTo>
                <a:lnTo>
                  <a:pt x="0" y="0"/>
                </a:lnTo>
                <a:close/>
              </a:path>
            </a:pathLst>
          </a:custGeom>
          <a:blipFill>
            <a:blip r:embed="rId6"/>
            <a:stretch>
              <a:fillRect l="-5680" t="0" r="0" b="-4855"/>
            </a:stretch>
          </a:blipFill>
        </p:spPr>
      </p:sp>
      <p:sp>
        <p:nvSpPr>
          <p:cNvPr name="Freeform 10" id="10"/>
          <p:cNvSpPr/>
          <p:nvPr/>
        </p:nvSpPr>
        <p:spPr>
          <a:xfrm flipH="false" flipV="false" rot="0">
            <a:off x="13193537" y="7123140"/>
            <a:ext cx="4971780" cy="3033536"/>
          </a:xfrm>
          <a:custGeom>
            <a:avLst/>
            <a:gdLst/>
            <a:ahLst/>
            <a:cxnLst/>
            <a:rect r="r" b="b" t="t" l="l"/>
            <a:pathLst>
              <a:path h="3033536" w="4971780">
                <a:moveTo>
                  <a:pt x="0" y="0"/>
                </a:moveTo>
                <a:lnTo>
                  <a:pt x="4971780" y="0"/>
                </a:lnTo>
                <a:lnTo>
                  <a:pt x="4971780" y="3033537"/>
                </a:lnTo>
                <a:lnTo>
                  <a:pt x="0" y="3033537"/>
                </a:lnTo>
                <a:lnTo>
                  <a:pt x="0" y="0"/>
                </a:lnTo>
                <a:close/>
              </a:path>
            </a:pathLst>
          </a:custGeom>
          <a:blipFill>
            <a:blip r:embed="rId7"/>
            <a:stretch>
              <a:fillRect l="0" t="0" r="0" b="-4296"/>
            </a:stretch>
          </a:blipFill>
        </p:spPr>
      </p:sp>
      <p:sp>
        <p:nvSpPr>
          <p:cNvPr name="TextBox 11" id="11"/>
          <p:cNvSpPr txBox="true"/>
          <p:nvPr/>
        </p:nvSpPr>
        <p:spPr>
          <a:xfrm rot="0">
            <a:off x="432164" y="820775"/>
            <a:ext cx="6896070" cy="1835150"/>
          </a:xfrm>
          <a:prstGeom prst="rect">
            <a:avLst/>
          </a:prstGeom>
        </p:spPr>
        <p:txBody>
          <a:bodyPr anchor="t" rtlCol="false" tIns="0" lIns="0" bIns="0" rIns="0">
            <a:spAutoFit/>
          </a:bodyPr>
          <a:lstStyle/>
          <a:p>
            <a:pPr algn="l">
              <a:lnSpc>
                <a:spcPts val="4674"/>
              </a:lnSpc>
            </a:pPr>
            <a:r>
              <a:rPr lang="en-US" b="true" sz="5499" spc="-164">
                <a:solidFill>
                  <a:srgbClr val="000000"/>
                </a:solidFill>
                <a:latin typeface="Crimsons Bold"/>
                <a:ea typeface="Crimsons Bold"/>
                <a:cs typeface="Crimsons Bold"/>
                <a:sym typeface="Crimsons Bold"/>
              </a:rPr>
              <a:t>BUSINESS OVERVIEW AND CHALLENGES</a:t>
            </a:r>
          </a:p>
          <a:p>
            <a:pPr algn="l">
              <a:lnSpc>
                <a:spcPts val="467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427322" y="342572"/>
            <a:ext cx="8056567" cy="2235697"/>
          </a:xfrm>
          <a:custGeom>
            <a:avLst/>
            <a:gdLst/>
            <a:ahLst/>
            <a:cxnLst/>
            <a:rect r="r" b="b" t="t" l="l"/>
            <a:pathLst>
              <a:path h="2235697" w="8056567">
                <a:moveTo>
                  <a:pt x="0" y="0"/>
                </a:moveTo>
                <a:lnTo>
                  <a:pt x="8056568" y="0"/>
                </a:lnTo>
                <a:lnTo>
                  <a:pt x="8056568" y="2235697"/>
                </a:lnTo>
                <a:lnTo>
                  <a:pt x="0" y="223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65972" y="2953799"/>
            <a:ext cx="2295116" cy="2305684"/>
          </a:xfrm>
          <a:custGeom>
            <a:avLst/>
            <a:gdLst/>
            <a:ahLst/>
            <a:cxnLst/>
            <a:rect r="r" b="b" t="t" l="l"/>
            <a:pathLst>
              <a:path h="2305684" w="2295116">
                <a:moveTo>
                  <a:pt x="0" y="0"/>
                </a:moveTo>
                <a:lnTo>
                  <a:pt x="2295116" y="0"/>
                </a:lnTo>
                <a:lnTo>
                  <a:pt x="2295116" y="2305684"/>
                </a:lnTo>
                <a:lnTo>
                  <a:pt x="0" y="2305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22799" y="3857325"/>
            <a:ext cx="14765355" cy="2421126"/>
            <a:chOff x="0" y="0"/>
            <a:chExt cx="3888818" cy="637663"/>
          </a:xfrm>
        </p:grpSpPr>
        <p:sp>
          <p:nvSpPr>
            <p:cNvPr name="Freeform 6" id="6"/>
            <p:cNvSpPr/>
            <p:nvPr/>
          </p:nvSpPr>
          <p:spPr>
            <a:xfrm flipH="false" flipV="false" rot="0">
              <a:off x="0" y="0"/>
              <a:ext cx="3888818" cy="637663"/>
            </a:xfrm>
            <a:custGeom>
              <a:avLst/>
              <a:gdLst/>
              <a:ahLst/>
              <a:cxnLst/>
              <a:rect r="r" b="b" t="t" l="l"/>
              <a:pathLst>
                <a:path h="637663" w="3888818">
                  <a:moveTo>
                    <a:pt x="13108" y="0"/>
                  </a:moveTo>
                  <a:lnTo>
                    <a:pt x="3875710" y="0"/>
                  </a:lnTo>
                  <a:cubicBezTo>
                    <a:pt x="3882949" y="0"/>
                    <a:pt x="3888818" y="5869"/>
                    <a:pt x="3888818" y="13108"/>
                  </a:cubicBezTo>
                  <a:lnTo>
                    <a:pt x="3888818" y="624555"/>
                  </a:lnTo>
                  <a:cubicBezTo>
                    <a:pt x="3888818" y="628031"/>
                    <a:pt x="3887437" y="631365"/>
                    <a:pt x="3884979" y="633823"/>
                  </a:cubicBezTo>
                  <a:cubicBezTo>
                    <a:pt x="3882520" y="636282"/>
                    <a:pt x="3879186" y="637663"/>
                    <a:pt x="3875710" y="637663"/>
                  </a:cubicBezTo>
                  <a:lnTo>
                    <a:pt x="13108" y="637663"/>
                  </a:lnTo>
                  <a:cubicBezTo>
                    <a:pt x="5869" y="637663"/>
                    <a:pt x="0" y="631794"/>
                    <a:pt x="0" y="624555"/>
                  </a:cubicBezTo>
                  <a:lnTo>
                    <a:pt x="0" y="13108"/>
                  </a:lnTo>
                  <a:cubicBezTo>
                    <a:pt x="0" y="5869"/>
                    <a:pt x="5869" y="0"/>
                    <a:pt x="13108" y="0"/>
                  </a:cubicBezTo>
                  <a:close/>
                </a:path>
              </a:pathLst>
            </a:custGeom>
            <a:solidFill>
              <a:srgbClr val="FFFFFF"/>
            </a:solidFill>
            <a:ln w="57150" cap="rnd">
              <a:solidFill>
                <a:srgbClr val="005361"/>
              </a:solidFill>
              <a:prstDash val="solid"/>
              <a:round/>
            </a:ln>
          </p:spPr>
        </p:sp>
        <p:sp>
          <p:nvSpPr>
            <p:cNvPr name="TextBox 7" id="7"/>
            <p:cNvSpPr txBox="true"/>
            <p:nvPr/>
          </p:nvSpPr>
          <p:spPr>
            <a:xfrm>
              <a:off x="0" y="-85725"/>
              <a:ext cx="3888818" cy="723388"/>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1850294" y="3978213"/>
            <a:ext cx="14364053" cy="2610165"/>
          </a:xfrm>
          <a:prstGeom prst="rect">
            <a:avLst/>
          </a:prstGeom>
        </p:spPr>
        <p:txBody>
          <a:bodyPr anchor="t" rtlCol="false" tIns="0" lIns="0" bIns="0" rIns="0">
            <a:spAutoFit/>
          </a:bodyPr>
          <a:lstStyle/>
          <a:p>
            <a:pPr algn="just">
              <a:lnSpc>
                <a:spcPts val="4092"/>
              </a:lnSpc>
            </a:pPr>
            <a:r>
              <a:rPr lang="en-US" sz="3897" spc="77">
                <a:solidFill>
                  <a:srgbClr val="000000"/>
                </a:solidFill>
                <a:latin typeface="Crimson Pro"/>
                <a:ea typeface="Crimson Pro"/>
                <a:cs typeface="Crimson Pro"/>
                <a:sym typeface="Crimson Pro"/>
              </a:rPr>
              <a:t>To optimize resource allocation by focusing production capacity on high-demand products, minimizing operational strain from an extensive product range, and enabling efficient order fulfilment that aligns with market demand. </a:t>
            </a:r>
          </a:p>
          <a:p>
            <a:pPr algn="l">
              <a:lnSpc>
                <a:spcPts val="4092"/>
              </a:lnSpc>
            </a:pPr>
          </a:p>
        </p:txBody>
      </p:sp>
      <p:sp>
        <p:nvSpPr>
          <p:cNvPr name="Freeform 9" id="9"/>
          <p:cNvSpPr/>
          <p:nvPr/>
        </p:nvSpPr>
        <p:spPr>
          <a:xfrm flipH="false" flipV="false" rot="0">
            <a:off x="14944990" y="6278451"/>
            <a:ext cx="2235149" cy="2245440"/>
          </a:xfrm>
          <a:custGeom>
            <a:avLst/>
            <a:gdLst/>
            <a:ahLst/>
            <a:cxnLst/>
            <a:rect r="r" b="b" t="t" l="l"/>
            <a:pathLst>
              <a:path h="2245440" w="2235149">
                <a:moveTo>
                  <a:pt x="0" y="0"/>
                </a:moveTo>
                <a:lnTo>
                  <a:pt x="2235148" y="0"/>
                </a:lnTo>
                <a:lnTo>
                  <a:pt x="2235148" y="2245440"/>
                </a:lnTo>
                <a:lnTo>
                  <a:pt x="0" y="22454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622799" y="7111513"/>
            <a:ext cx="14765355" cy="2146787"/>
            <a:chOff x="0" y="0"/>
            <a:chExt cx="3888818" cy="565409"/>
          </a:xfrm>
        </p:grpSpPr>
        <p:sp>
          <p:nvSpPr>
            <p:cNvPr name="Freeform 11" id="11"/>
            <p:cNvSpPr/>
            <p:nvPr/>
          </p:nvSpPr>
          <p:spPr>
            <a:xfrm flipH="false" flipV="false" rot="0">
              <a:off x="0" y="0"/>
              <a:ext cx="3888818" cy="565409"/>
            </a:xfrm>
            <a:custGeom>
              <a:avLst/>
              <a:gdLst/>
              <a:ahLst/>
              <a:cxnLst/>
              <a:rect r="r" b="b" t="t" l="l"/>
              <a:pathLst>
                <a:path h="565409" w="3888818">
                  <a:moveTo>
                    <a:pt x="13108" y="0"/>
                  </a:moveTo>
                  <a:lnTo>
                    <a:pt x="3875710" y="0"/>
                  </a:lnTo>
                  <a:cubicBezTo>
                    <a:pt x="3882949" y="0"/>
                    <a:pt x="3888818" y="5869"/>
                    <a:pt x="3888818" y="13108"/>
                  </a:cubicBezTo>
                  <a:lnTo>
                    <a:pt x="3888818" y="552301"/>
                  </a:lnTo>
                  <a:cubicBezTo>
                    <a:pt x="3888818" y="555777"/>
                    <a:pt x="3887437" y="559111"/>
                    <a:pt x="3884979" y="561570"/>
                  </a:cubicBezTo>
                  <a:cubicBezTo>
                    <a:pt x="3882520" y="564028"/>
                    <a:pt x="3879186" y="565409"/>
                    <a:pt x="3875710" y="565409"/>
                  </a:cubicBezTo>
                  <a:lnTo>
                    <a:pt x="13108" y="565409"/>
                  </a:lnTo>
                  <a:cubicBezTo>
                    <a:pt x="5869" y="565409"/>
                    <a:pt x="0" y="559540"/>
                    <a:pt x="0" y="552301"/>
                  </a:cubicBezTo>
                  <a:lnTo>
                    <a:pt x="0" y="13108"/>
                  </a:lnTo>
                  <a:cubicBezTo>
                    <a:pt x="0" y="5869"/>
                    <a:pt x="5869" y="0"/>
                    <a:pt x="13108" y="0"/>
                  </a:cubicBezTo>
                  <a:close/>
                </a:path>
              </a:pathLst>
            </a:custGeom>
            <a:solidFill>
              <a:srgbClr val="FFFFFF"/>
            </a:solidFill>
            <a:ln w="57150" cap="rnd">
              <a:solidFill>
                <a:srgbClr val="005361"/>
              </a:solidFill>
              <a:prstDash val="solid"/>
              <a:round/>
            </a:ln>
          </p:spPr>
        </p:sp>
        <p:sp>
          <p:nvSpPr>
            <p:cNvPr name="TextBox 12" id="12"/>
            <p:cNvSpPr txBox="true"/>
            <p:nvPr/>
          </p:nvSpPr>
          <p:spPr>
            <a:xfrm>
              <a:off x="0" y="-85725"/>
              <a:ext cx="3888818" cy="651134"/>
            </a:xfrm>
            <a:prstGeom prst="rect">
              <a:avLst/>
            </a:prstGeom>
          </p:spPr>
          <p:txBody>
            <a:bodyPr anchor="ctr" rtlCol="false" tIns="50800" lIns="50800" bIns="50800" rIns="50800"/>
            <a:lstStyle/>
            <a:p>
              <a:pPr algn="ctr">
                <a:lnSpc>
                  <a:spcPts val="2799"/>
                </a:lnSpc>
              </a:pPr>
            </a:p>
          </p:txBody>
        </p:sp>
      </p:grpSp>
      <p:sp>
        <p:nvSpPr>
          <p:cNvPr name="Freeform 13" id="13"/>
          <p:cNvSpPr/>
          <p:nvPr/>
        </p:nvSpPr>
        <p:spPr>
          <a:xfrm flipH="false" flipV="false" rot="0">
            <a:off x="8169523" y="66675"/>
            <a:ext cx="4385538" cy="3028650"/>
          </a:xfrm>
          <a:custGeom>
            <a:avLst/>
            <a:gdLst/>
            <a:ahLst/>
            <a:cxnLst/>
            <a:rect r="r" b="b" t="t" l="l"/>
            <a:pathLst>
              <a:path h="3028650" w="4385538">
                <a:moveTo>
                  <a:pt x="0" y="0"/>
                </a:moveTo>
                <a:lnTo>
                  <a:pt x="4385538" y="0"/>
                </a:lnTo>
                <a:lnTo>
                  <a:pt x="4385538" y="3028650"/>
                </a:lnTo>
                <a:lnTo>
                  <a:pt x="0" y="3028650"/>
                </a:lnTo>
                <a:lnTo>
                  <a:pt x="0" y="0"/>
                </a:lnTo>
                <a:close/>
              </a:path>
            </a:pathLst>
          </a:custGeom>
          <a:blipFill>
            <a:blip r:embed="rId7"/>
            <a:stretch>
              <a:fillRect l="0" t="0" r="0" b="-10773"/>
            </a:stretch>
          </a:blipFill>
          <a:ln w="28575" cap="rnd">
            <a:solidFill>
              <a:srgbClr val="005361"/>
            </a:solidFill>
            <a:prstDash val="solid"/>
            <a:round/>
          </a:ln>
        </p:spPr>
      </p:sp>
      <p:sp>
        <p:nvSpPr>
          <p:cNvPr name="Freeform 14" id="14"/>
          <p:cNvSpPr/>
          <p:nvPr/>
        </p:nvSpPr>
        <p:spPr>
          <a:xfrm flipH="false" flipV="false" rot="0">
            <a:off x="12555061" y="66675"/>
            <a:ext cx="2496472" cy="3028650"/>
          </a:xfrm>
          <a:custGeom>
            <a:avLst/>
            <a:gdLst/>
            <a:ahLst/>
            <a:cxnLst/>
            <a:rect r="r" b="b" t="t" l="l"/>
            <a:pathLst>
              <a:path h="3028650" w="2496472">
                <a:moveTo>
                  <a:pt x="0" y="0"/>
                </a:moveTo>
                <a:lnTo>
                  <a:pt x="2496472" y="0"/>
                </a:lnTo>
                <a:lnTo>
                  <a:pt x="2496472" y="3028650"/>
                </a:lnTo>
                <a:lnTo>
                  <a:pt x="0" y="3028650"/>
                </a:lnTo>
                <a:lnTo>
                  <a:pt x="0" y="0"/>
                </a:lnTo>
                <a:close/>
              </a:path>
            </a:pathLst>
          </a:custGeom>
          <a:blipFill>
            <a:blip r:embed="rId8"/>
            <a:stretch>
              <a:fillRect l="0" t="0" r="0" b="-9405"/>
            </a:stretch>
          </a:blipFill>
          <a:ln w="28575" cap="rnd">
            <a:solidFill>
              <a:srgbClr val="005361"/>
            </a:solidFill>
            <a:prstDash val="solid"/>
            <a:round/>
          </a:ln>
        </p:spPr>
      </p:sp>
      <p:sp>
        <p:nvSpPr>
          <p:cNvPr name="TextBox 15" id="15"/>
          <p:cNvSpPr txBox="true"/>
          <p:nvPr/>
        </p:nvSpPr>
        <p:spPr>
          <a:xfrm rot="0">
            <a:off x="291186" y="1000250"/>
            <a:ext cx="6243918" cy="1035094"/>
          </a:xfrm>
          <a:prstGeom prst="rect">
            <a:avLst/>
          </a:prstGeom>
        </p:spPr>
        <p:txBody>
          <a:bodyPr anchor="t" rtlCol="false" tIns="0" lIns="0" bIns="0" rIns="0">
            <a:spAutoFit/>
          </a:bodyPr>
          <a:lstStyle/>
          <a:p>
            <a:pPr algn="l">
              <a:lnSpc>
                <a:spcPts val="3947"/>
              </a:lnSpc>
            </a:pPr>
            <a:r>
              <a:rPr lang="en-US" b="true" sz="4643" spc="-139">
                <a:solidFill>
                  <a:srgbClr val="000000"/>
                </a:solidFill>
                <a:latin typeface="Crimsons Bold"/>
                <a:ea typeface="Crimsons Bold"/>
                <a:cs typeface="Crimsons Bold"/>
                <a:sym typeface="Crimsons Bold"/>
              </a:rPr>
              <a:t>PROBLEM STATEMENT / OBJECTIVES</a:t>
            </a:r>
          </a:p>
        </p:txBody>
      </p:sp>
      <p:sp>
        <p:nvSpPr>
          <p:cNvPr name="TextBox 16" id="16"/>
          <p:cNvSpPr txBox="true"/>
          <p:nvPr/>
        </p:nvSpPr>
        <p:spPr>
          <a:xfrm rot="0">
            <a:off x="1850294" y="7311538"/>
            <a:ext cx="14163236" cy="1629219"/>
          </a:xfrm>
          <a:prstGeom prst="rect">
            <a:avLst/>
          </a:prstGeom>
        </p:spPr>
        <p:txBody>
          <a:bodyPr anchor="t" rtlCol="false" tIns="0" lIns="0" bIns="0" rIns="0">
            <a:spAutoFit/>
          </a:bodyPr>
          <a:lstStyle/>
          <a:p>
            <a:pPr algn="just">
              <a:lnSpc>
                <a:spcPts val="4224"/>
              </a:lnSpc>
            </a:pPr>
            <a:r>
              <a:rPr lang="en-US" sz="4023" spc="80">
                <a:solidFill>
                  <a:srgbClr val="000000"/>
                </a:solidFill>
                <a:latin typeface="Crimson Pro"/>
                <a:ea typeface="Crimson Pro"/>
                <a:cs typeface="Crimson Pro"/>
                <a:sym typeface="Crimson Pro"/>
              </a:rPr>
              <a:t>To enhance sales and revenue through the implementation of effective production strategies that improve overall operational effectiveness and responsiveness to customer demands.</a:t>
            </a:r>
            <a:r>
              <a:rPr lang="en-US" sz="4023" spc="80">
                <a:solidFill>
                  <a:srgbClr val="000000"/>
                </a:solidFill>
                <a:latin typeface="Crimson Pro"/>
                <a:ea typeface="Crimson Pro"/>
                <a:cs typeface="Crimson Pro"/>
                <a:sym typeface="Crimson Pro"/>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0" y="341644"/>
            <a:ext cx="7337879" cy="2036261"/>
          </a:xfrm>
          <a:custGeom>
            <a:avLst/>
            <a:gdLst/>
            <a:ahLst/>
            <a:cxnLst/>
            <a:rect r="r" b="b" t="t" l="l"/>
            <a:pathLst>
              <a:path h="2036261" w="7337879">
                <a:moveTo>
                  <a:pt x="0" y="0"/>
                </a:moveTo>
                <a:lnTo>
                  <a:pt x="7337879" y="0"/>
                </a:lnTo>
                <a:lnTo>
                  <a:pt x="7337879" y="2036262"/>
                </a:lnTo>
                <a:lnTo>
                  <a:pt x="0" y="20362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913365" y="3113542"/>
            <a:ext cx="11044922" cy="6627011"/>
            <a:chOff x="0" y="0"/>
            <a:chExt cx="14726563" cy="8836015"/>
          </a:xfrm>
        </p:grpSpPr>
        <p:grpSp>
          <p:nvGrpSpPr>
            <p:cNvPr name="Group 5" id="5"/>
            <p:cNvGrpSpPr/>
            <p:nvPr/>
          </p:nvGrpSpPr>
          <p:grpSpPr>
            <a:xfrm rot="0">
              <a:off x="0" y="2439706"/>
              <a:ext cx="2807048" cy="2807048"/>
              <a:chOff x="0" y="0"/>
              <a:chExt cx="3524724" cy="3524724"/>
            </a:xfrm>
          </p:grpSpPr>
          <p:sp>
            <p:nvSpPr>
              <p:cNvPr name="Freeform 6" id="6"/>
              <p:cNvSpPr/>
              <p:nvPr/>
            </p:nvSpPr>
            <p:spPr>
              <a:xfrm flipH="false" flipV="false" rot="0">
                <a:off x="0" y="0"/>
                <a:ext cx="3524758" cy="3524758"/>
              </a:xfrm>
              <a:custGeom>
                <a:avLst/>
                <a:gdLst/>
                <a:ahLst/>
                <a:cxnLst/>
                <a:rect r="r" b="b" t="t" l="l"/>
                <a:pathLst>
                  <a:path h="3524758" w="3524758">
                    <a:moveTo>
                      <a:pt x="0" y="1762379"/>
                    </a:moveTo>
                    <a:lnTo>
                      <a:pt x="1762379" y="0"/>
                    </a:lnTo>
                    <a:lnTo>
                      <a:pt x="3524758" y="1762379"/>
                    </a:lnTo>
                    <a:lnTo>
                      <a:pt x="1762379" y="3524758"/>
                    </a:lnTo>
                    <a:close/>
                  </a:path>
                </a:pathLst>
              </a:custGeom>
              <a:solidFill>
                <a:srgbClr val="393E46"/>
              </a:solidFill>
            </p:spPr>
          </p:sp>
        </p:grpSp>
        <p:grpSp>
          <p:nvGrpSpPr>
            <p:cNvPr name="Group 7" id="7"/>
            <p:cNvGrpSpPr/>
            <p:nvPr/>
          </p:nvGrpSpPr>
          <p:grpSpPr>
            <a:xfrm rot="0">
              <a:off x="1569531" y="870175"/>
              <a:ext cx="2807048" cy="2807048"/>
              <a:chOff x="0" y="0"/>
              <a:chExt cx="3524724" cy="3524724"/>
            </a:xfrm>
          </p:grpSpPr>
          <p:sp>
            <p:nvSpPr>
              <p:cNvPr name="Freeform 8" id="8"/>
              <p:cNvSpPr/>
              <p:nvPr/>
            </p:nvSpPr>
            <p:spPr>
              <a:xfrm flipH="false" flipV="false" rot="0">
                <a:off x="0" y="0"/>
                <a:ext cx="3524758" cy="3524758"/>
              </a:xfrm>
              <a:custGeom>
                <a:avLst/>
                <a:gdLst/>
                <a:ahLst/>
                <a:cxnLst/>
                <a:rect r="r" b="b" t="t" l="l"/>
                <a:pathLst>
                  <a:path h="3524758" w="3524758">
                    <a:moveTo>
                      <a:pt x="0" y="1762379"/>
                    </a:moveTo>
                    <a:lnTo>
                      <a:pt x="1762379" y="0"/>
                    </a:lnTo>
                    <a:lnTo>
                      <a:pt x="3524758" y="1762379"/>
                    </a:lnTo>
                    <a:lnTo>
                      <a:pt x="1762379" y="3524758"/>
                    </a:lnTo>
                    <a:close/>
                  </a:path>
                </a:pathLst>
              </a:custGeom>
              <a:solidFill>
                <a:srgbClr val="00A99D"/>
              </a:solidFill>
            </p:spPr>
          </p:sp>
        </p:grpSp>
        <p:grpSp>
          <p:nvGrpSpPr>
            <p:cNvPr name="Group 9" id="9"/>
            <p:cNvGrpSpPr/>
            <p:nvPr/>
          </p:nvGrpSpPr>
          <p:grpSpPr>
            <a:xfrm rot="0">
              <a:off x="3159290" y="2439706"/>
              <a:ext cx="2807048" cy="2807048"/>
              <a:chOff x="0" y="0"/>
              <a:chExt cx="3524724" cy="3524724"/>
            </a:xfrm>
          </p:grpSpPr>
          <p:sp>
            <p:nvSpPr>
              <p:cNvPr name="Freeform 10" id="10"/>
              <p:cNvSpPr/>
              <p:nvPr/>
            </p:nvSpPr>
            <p:spPr>
              <a:xfrm flipH="false" flipV="false" rot="0">
                <a:off x="0" y="0"/>
                <a:ext cx="3524758" cy="3524758"/>
              </a:xfrm>
              <a:custGeom>
                <a:avLst/>
                <a:gdLst/>
                <a:ahLst/>
                <a:cxnLst/>
                <a:rect r="r" b="b" t="t" l="l"/>
                <a:pathLst>
                  <a:path h="3524758" w="3524758">
                    <a:moveTo>
                      <a:pt x="0" y="1762379"/>
                    </a:moveTo>
                    <a:lnTo>
                      <a:pt x="1762379" y="0"/>
                    </a:lnTo>
                    <a:lnTo>
                      <a:pt x="3524758" y="1762379"/>
                    </a:lnTo>
                    <a:lnTo>
                      <a:pt x="1762379" y="3524758"/>
                    </a:lnTo>
                    <a:close/>
                  </a:path>
                </a:pathLst>
              </a:custGeom>
              <a:solidFill>
                <a:srgbClr val="393E46"/>
              </a:solidFill>
            </p:spPr>
          </p:sp>
        </p:grpSp>
        <p:grpSp>
          <p:nvGrpSpPr>
            <p:cNvPr name="Group 11" id="11"/>
            <p:cNvGrpSpPr/>
            <p:nvPr/>
          </p:nvGrpSpPr>
          <p:grpSpPr>
            <a:xfrm rot="0">
              <a:off x="1569531" y="4009237"/>
              <a:ext cx="2807048" cy="2807048"/>
              <a:chOff x="0" y="0"/>
              <a:chExt cx="3524724" cy="3524724"/>
            </a:xfrm>
          </p:grpSpPr>
          <p:sp>
            <p:nvSpPr>
              <p:cNvPr name="Freeform 12" id="12"/>
              <p:cNvSpPr/>
              <p:nvPr/>
            </p:nvSpPr>
            <p:spPr>
              <a:xfrm flipH="false" flipV="false" rot="0">
                <a:off x="0" y="0"/>
                <a:ext cx="3524758" cy="3524758"/>
              </a:xfrm>
              <a:custGeom>
                <a:avLst/>
                <a:gdLst/>
                <a:ahLst/>
                <a:cxnLst/>
                <a:rect r="r" b="b" t="t" l="l"/>
                <a:pathLst>
                  <a:path h="3524758" w="3524758">
                    <a:moveTo>
                      <a:pt x="0" y="1762379"/>
                    </a:moveTo>
                    <a:lnTo>
                      <a:pt x="1762379" y="0"/>
                    </a:lnTo>
                    <a:lnTo>
                      <a:pt x="3524758" y="1762379"/>
                    </a:lnTo>
                    <a:lnTo>
                      <a:pt x="1762379" y="3524758"/>
                    </a:lnTo>
                    <a:close/>
                  </a:path>
                </a:pathLst>
              </a:custGeom>
              <a:solidFill>
                <a:srgbClr val="00A99D"/>
              </a:solidFill>
            </p:spPr>
          </p:sp>
        </p:grpSp>
        <p:sp>
          <p:nvSpPr>
            <p:cNvPr name="Freeform 13" id="13"/>
            <p:cNvSpPr/>
            <p:nvPr/>
          </p:nvSpPr>
          <p:spPr>
            <a:xfrm flipH="false" flipV="false" rot="0">
              <a:off x="4032302" y="3169722"/>
              <a:ext cx="1020567" cy="1015000"/>
            </a:xfrm>
            <a:custGeom>
              <a:avLst/>
              <a:gdLst/>
              <a:ahLst/>
              <a:cxnLst/>
              <a:rect r="r" b="b" t="t" l="l"/>
              <a:pathLst>
                <a:path h="1015000" w="1020567">
                  <a:moveTo>
                    <a:pt x="0" y="0"/>
                  </a:moveTo>
                  <a:lnTo>
                    <a:pt x="1020567" y="0"/>
                  </a:lnTo>
                  <a:lnTo>
                    <a:pt x="1020567" y="1015001"/>
                  </a:lnTo>
                  <a:lnTo>
                    <a:pt x="0" y="1015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896024" y="3335729"/>
              <a:ext cx="1015000" cy="1015000"/>
            </a:xfrm>
            <a:custGeom>
              <a:avLst/>
              <a:gdLst/>
              <a:ahLst/>
              <a:cxnLst/>
              <a:rect r="r" b="b" t="t" l="l"/>
              <a:pathLst>
                <a:path h="1015000" w="1015000">
                  <a:moveTo>
                    <a:pt x="0" y="0"/>
                  </a:moveTo>
                  <a:lnTo>
                    <a:pt x="1015000" y="0"/>
                  </a:lnTo>
                  <a:lnTo>
                    <a:pt x="1015000" y="1015001"/>
                  </a:lnTo>
                  <a:lnTo>
                    <a:pt x="0" y="10150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484009" y="4905260"/>
              <a:ext cx="978091" cy="1015000"/>
            </a:xfrm>
            <a:custGeom>
              <a:avLst/>
              <a:gdLst/>
              <a:ahLst/>
              <a:cxnLst/>
              <a:rect r="r" b="b" t="t" l="l"/>
              <a:pathLst>
                <a:path h="1015000" w="978091">
                  <a:moveTo>
                    <a:pt x="0" y="0"/>
                  </a:moveTo>
                  <a:lnTo>
                    <a:pt x="978091" y="0"/>
                  </a:lnTo>
                  <a:lnTo>
                    <a:pt x="978091" y="1015001"/>
                  </a:lnTo>
                  <a:lnTo>
                    <a:pt x="0" y="10150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2604887" y="1683156"/>
              <a:ext cx="736337" cy="1015000"/>
            </a:xfrm>
            <a:custGeom>
              <a:avLst/>
              <a:gdLst/>
              <a:ahLst/>
              <a:cxnLst/>
              <a:rect r="r" b="b" t="t" l="l"/>
              <a:pathLst>
                <a:path h="1015000" w="736337">
                  <a:moveTo>
                    <a:pt x="0" y="0"/>
                  </a:moveTo>
                  <a:lnTo>
                    <a:pt x="736337" y="0"/>
                  </a:lnTo>
                  <a:lnTo>
                    <a:pt x="736337" y="1015000"/>
                  </a:lnTo>
                  <a:lnTo>
                    <a:pt x="0" y="10150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5995225" y="0"/>
              <a:ext cx="8731337" cy="8836015"/>
              <a:chOff x="0" y="0"/>
              <a:chExt cx="1918267" cy="1941264"/>
            </a:xfrm>
          </p:grpSpPr>
          <p:sp>
            <p:nvSpPr>
              <p:cNvPr name="Freeform 18" id="18"/>
              <p:cNvSpPr/>
              <p:nvPr/>
            </p:nvSpPr>
            <p:spPr>
              <a:xfrm flipH="false" flipV="false" rot="0">
                <a:off x="0" y="0"/>
                <a:ext cx="1918267" cy="1941264"/>
              </a:xfrm>
              <a:custGeom>
                <a:avLst/>
                <a:gdLst/>
                <a:ahLst/>
                <a:cxnLst/>
                <a:rect r="r" b="b" t="t" l="l"/>
                <a:pathLst>
                  <a:path h="1941264" w="1918267">
                    <a:moveTo>
                      <a:pt x="23538" y="0"/>
                    </a:moveTo>
                    <a:lnTo>
                      <a:pt x="1894729" y="0"/>
                    </a:lnTo>
                    <a:cubicBezTo>
                      <a:pt x="1900971" y="0"/>
                      <a:pt x="1906958" y="2480"/>
                      <a:pt x="1911373" y="6894"/>
                    </a:cubicBezTo>
                    <a:cubicBezTo>
                      <a:pt x="1915787" y="11308"/>
                      <a:pt x="1918267" y="17295"/>
                      <a:pt x="1918267" y="23538"/>
                    </a:cubicBezTo>
                    <a:lnTo>
                      <a:pt x="1918267" y="1917726"/>
                    </a:lnTo>
                    <a:cubicBezTo>
                      <a:pt x="1918267" y="1930726"/>
                      <a:pt x="1907729" y="1941264"/>
                      <a:pt x="1894729" y="1941264"/>
                    </a:cubicBezTo>
                    <a:lnTo>
                      <a:pt x="23538" y="1941264"/>
                    </a:lnTo>
                    <a:cubicBezTo>
                      <a:pt x="10538" y="1941264"/>
                      <a:pt x="0" y="1930726"/>
                      <a:pt x="0" y="1917726"/>
                    </a:cubicBezTo>
                    <a:lnTo>
                      <a:pt x="0" y="23538"/>
                    </a:lnTo>
                    <a:cubicBezTo>
                      <a:pt x="0" y="10538"/>
                      <a:pt x="10538" y="0"/>
                      <a:pt x="23538" y="0"/>
                    </a:cubicBezTo>
                    <a:close/>
                  </a:path>
                </a:pathLst>
              </a:custGeom>
              <a:solidFill>
                <a:srgbClr val="FFFFFF"/>
              </a:solidFill>
              <a:ln w="57150" cap="rnd">
                <a:solidFill>
                  <a:srgbClr val="005361"/>
                </a:solidFill>
                <a:prstDash val="solid"/>
                <a:round/>
              </a:ln>
            </p:spPr>
          </p:sp>
          <p:sp>
            <p:nvSpPr>
              <p:cNvPr name="TextBox 19" id="19"/>
              <p:cNvSpPr txBox="true"/>
              <p:nvPr/>
            </p:nvSpPr>
            <p:spPr>
              <a:xfrm>
                <a:off x="0" y="-76200"/>
                <a:ext cx="1918267" cy="2017464"/>
              </a:xfrm>
              <a:prstGeom prst="rect">
                <a:avLst/>
              </a:prstGeom>
            </p:spPr>
            <p:txBody>
              <a:bodyPr anchor="ctr" rtlCol="false" tIns="57352" lIns="57352" bIns="57352" rIns="57352"/>
              <a:lstStyle/>
              <a:p>
                <a:pPr algn="ctr">
                  <a:lnSpc>
                    <a:spcPts val="4339"/>
                  </a:lnSpc>
                </a:pPr>
              </a:p>
              <a:p>
                <a:pPr algn="ctr">
                  <a:lnSpc>
                    <a:spcPts val="2799"/>
                  </a:lnSpc>
                </a:pPr>
              </a:p>
              <a:p>
                <a:pPr algn="ctr">
                  <a:lnSpc>
                    <a:spcPts val="2799"/>
                  </a:lnSpc>
                </a:pPr>
              </a:p>
              <a:p>
                <a:pPr algn="ctr">
                  <a:lnSpc>
                    <a:spcPts val="2799"/>
                  </a:lnSpc>
                </a:pPr>
              </a:p>
              <a:p>
                <a:pPr algn="ctr">
                  <a:lnSpc>
                    <a:spcPts val="2799"/>
                  </a:lnSpc>
                </a:pPr>
              </a:p>
            </p:txBody>
          </p:sp>
        </p:grpSp>
        <p:sp>
          <p:nvSpPr>
            <p:cNvPr name="TextBox 20" id="20"/>
            <p:cNvSpPr txBox="true"/>
            <p:nvPr/>
          </p:nvSpPr>
          <p:spPr>
            <a:xfrm rot="0">
              <a:off x="6591963" y="330416"/>
              <a:ext cx="7537861" cy="809643"/>
            </a:xfrm>
            <a:prstGeom prst="rect">
              <a:avLst/>
            </a:prstGeom>
          </p:spPr>
          <p:txBody>
            <a:bodyPr anchor="t" rtlCol="false" tIns="0" lIns="0" bIns="0" rIns="0">
              <a:spAutoFit/>
            </a:bodyPr>
            <a:lstStyle/>
            <a:p>
              <a:pPr algn="ctr">
                <a:lnSpc>
                  <a:spcPts val="5160"/>
                </a:lnSpc>
                <a:spcBef>
                  <a:spcPct val="0"/>
                </a:spcBef>
              </a:pPr>
              <a:r>
                <a:rPr lang="en-US" b="true" sz="3686">
                  <a:solidFill>
                    <a:srgbClr val="393E46"/>
                  </a:solidFill>
                  <a:latin typeface="Crimsons Bold"/>
                  <a:ea typeface="Crimsons Bold"/>
                  <a:cs typeface="Crimsons Bold"/>
                  <a:sym typeface="Crimsons Bold"/>
                </a:rPr>
                <a:t>DATA PREPROCESSING</a:t>
              </a:r>
            </a:p>
          </p:txBody>
        </p:sp>
        <p:sp>
          <p:nvSpPr>
            <p:cNvPr name="TextBox 21" id="21"/>
            <p:cNvSpPr txBox="true"/>
            <p:nvPr/>
          </p:nvSpPr>
          <p:spPr>
            <a:xfrm rot="0">
              <a:off x="5801237" y="1179866"/>
              <a:ext cx="8349669" cy="7373253"/>
            </a:xfrm>
            <a:prstGeom prst="rect">
              <a:avLst/>
            </a:prstGeom>
          </p:spPr>
          <p:txBody>
            <a:bodyPr anchor="t" rtlCol="false" tIns="0" lIns="0" bIns="0" rIns="0">
              <a:spAutoFit/>
            </a:bodyPr>
            <a:lstStyle/>
            <a:p>
              <a:pPr algn="just" marL="621700" indent="-310850" lvl="1">
                <a:lnSpc>
                  <a:spcPts val="4031"/>
                </a:lnSpc>
                <a:buFont typeface="Arial"/>
                <a:buChar char="•"/>
              </a:pPr>
              <a:r>
                <a:rPr lang="en-US" sz="2879">
                  <a:solidFill>
                    <a:srgbClr val="000000"/>
                  </a:solidFill>
                  <a:latin typeface="Crimson Pro"/>
                  <a:ea typeface="Crimson Pro"/>
                  <a:cs typeface="Crimson Pro"/>
                  <a:sym typeface="Crimson Pro"/>
                </a:rPr>
                <a:t>The datasets were preprocessed by standardizing column names and removing irrelevant business-specific columns also by removing records mentioned as gifts. </a:t>
              </a:r>
            </a:p>
            <a:p>
              <a:pPr algn="just" marL="621700" indent="-310850" lvl="1">
                <a:lnSpc>
                  <a:spcPts val="4031"/>
                </a:lnSpc>
                <a:buFont typeface="Arial"/>
                <a:buChar char="•"/>
              </a:pPr>
              <a:r>
                <a:rPr lang="en-US" sz="2879">
                  <a:solidFill>
                    <a:srgbClr val="000000"/>
                  </a:solidFill>
                  <a:latin typeface="Crimson Pro"/>
                  <a:ea typeface="Crimson Pro"/>
                  <a:cs typeface="Crimson Pro"/>
                  <a:sym typeface="Crimson Pro"/>
                </a:rPr>
                <a:t>A key step involved extracting product volume (ML) from item names and assigning their cost  by using provided ml-to-cost mapping. This process ensured all data used for analysis was consistent, accurate, and relevant.</a:t>
              </a:r>
            </a:p>
          </p:txBody>
        </p:sp>
      </p:grpSp>
      <p:sp>
        <p:nvSpPr>
          <p:cNvPr name="Freeform 22" id="22"/>
          <p:cNvSpPr/>
          <p:nvPr/>
        </p:nvSpPr>
        <p:spPr>
          <a:xfrm flipH="false" flipV="false" rot="0">
            <a:off x="8007814" y="78601"/>
            <a:ext cx="5044665" cy="2619497"/>
          </a:xfrm>
          <a:custGeom>
            <a:avLst/>
            <a:gdLst/>
            <a:ahLst/>
            <a:cxnLst/>
            <a:rect r="r" b="b" t="t" l="l"/>
            <a:pathLst>
              <a:path h="2619497" w="5044665">
                <a:moveTo>
                  <a:pt x="0" y="0"/>
                </a:moveTo>
                <a:lnTo>
                  <a:pt x="5044666" y="0"/>
                </a:lnTo>
                <a:lnTo>
                  <a:pt x="5044666" y="2619498"/>
                </a:lnTo>
                <a:lnTo>
                  <a:pt x="0" y="2619498"/>
                </a:lnTo>
                <a:lnTo>
                  <a:pt x="0" y="0"/>
                </a:lnTo>
                <a:close/>
              </a:path>
            </a:pathLst>
          </a:custGeom>
          <a:blipFill>
            <a:blip r:embed="rId13"/>
            <a:stretch>
              <a:fillRect l="0" t="-29091" r="0" b="-15103"/>
            </a:stretch>
          </a:blipFill>
          <a:ln w="28575" cap="rnd">
            <a:solidFill>
              <a:srgbClr val="000000"/>
            </a:solidFill>
            <a:prstDash val="solid"/>
            <a:round/>
          </a:ln>
        </p:spPr>
      </p:sp>
      <p:sp>
        <p:nvSpPr>
          <p:cNvPr name="Freeform 23" id="23"/>
          <p:cNvSpPr/>
          <p:nvPr/>
        </p:nvSpPr>
        <p:spPr>
          <a:xfrm flipH="false" flipV="false" rot="0">
            <a:off x="13052480" y="97651"/>
            <a:ext cx="2645537" cy="2619497"/>
          </a:xfrm>
          <a:custGeom>
            <a:avLst/>
            <a:gdLst/>
            <a:ahLst/>
            <a:cxnLst/>
            <a:rect r="r" b="b" t="t" l="l"/>
            <a:pathLst>
              <a:path h="2619497" w="2645537">
                <a:moveTo>
                  <a:pt x="0" y="0"/>
                </a:moveTo>
                <a:lnTo>
                  <a:pt x="2645537" y="0"/>
                </a:lnTo>
                <a:lnTo>
                  <a:pt x="2645537" y="2619498"/>
                </a:lnTo>
                <a:lnTo>
                  <a:pt x="0" y="2619498"/>
                </a:lnTo>
                <a:lnTo>
                  <a:pt x="0" y="0"/>
                </a:lnTo>
                <a:close/>
              </a:path>
            </a:pathLst>
          </a:custGeom>
          <a:blipFill>
            <a:blip r:embed="rId14"/>
            <a:stretch>
              <a:fillRect l="0" t="-5788" r="0" b="-31382"/>
            </a:stretch>
          </a:blipFill>
        </p:spPr>
      </p:sp>
      <p:sp>
        <p:nvSpPr>
          <p:cNvPr name="TextBox 24" id="24"/>
          <p:cNvSpPr txBox="true"/>
          <p:nvPr/>
        </p:nvSpPr>
        <p:spPr>
          <a:xfrm rot="0">
            <a:off x="136068" y="878934"/>
            <a:ext cx="7201811" cy="1498972"/>
          </a:xfrm>
          <a:prstGeom prst="rect">
            <a:avLst/>
          </a:prstGeom>
        </p:spPr>
        <p:txBody>
          <a:bodyPr anchor="t" rtlCol="false" tIns="0" lIns="0" bIns="0" rIns="0">
            <a:spAutoFit/>
          </a:bodyPr>
          <a:lstStyle/>
          <a:p>
            <a:pPr algn="l">
              <a:lnSpc>
                <a:spcPts val="3873"/>
              </a:lnSpc>
            </a:pPr>
            <a:r>
              <a:rPr lang="en-US" b="true" sz="4557" spc="-136">
                <a:solidFill>
                  <a:srgbClr val="000000"/>
                </a:solidFill>
                <a:latin typeface="Crimsons Bold"/>
                <a:ea typeface="Crimsons Bold"/>
                <a:cs typeface="Crimsons Bold"/>
                <a:sym typeface="Crimsons Bold"/>
              </a:rPr>
              <a:t>DATA COLLECTION AND PREPROCESSING</a:t>
            </a:r>
          </a:p>
          <a:p>
            <a:pPr algn="l">
              <a:lnSpc>
                <a:spcPts val="3873"/>
              </a:lnSpc>
            </a:pPr>
          </a:p>
        </p:txBody>
      </p:sp>
      <p:grpSp>
        <p:nvGrpSpPr>
          <p:cNvPr name="Group 25" id="25"/>
          <p:cNvGrpSpPr/>
          <p:nvPr/>
        </p:nvGrpSpPr>
        <p:grpSpPr>
          <a:xfrm rot="0">
            <a:off x="-19050" y="3113542"/>
            <a:ext cx="6910749" cy="6627011"/>
            <a:chOff x="0" y="0"/>
            <a:chExt cx="9214332" cy="8836015"/>
          </a:xfrm>
        </p:grpSpPr>
        <p:grpSp>
          <p:nvGrpSpPr>
            <p:cNvPr name="Group 26" id="26"/>
            <p:cNvGrpSpPr/>
            <p:nvPr/>
          </p:nvGrpSpPr>
          <p:grpSpPr>
            <a:xfrm rot="0">
              <a:off x="206824" y="0"/>
              <a:ext cx="9007508" cy="8836015"/>
              <a:chOff x="0" y="0"/>
              <a:chExt cx="1936145" cy="1899283"/>
            </a:xfrm>
          </p:grpSpPr>
          <p:sp>
            <p:nvSpPr>
              <p:cNvPr name="Freeform 27" id="27"/>
              <p:cNvSpPr/>
              <p:nvPr/>
            </p:nvSpPr>
            <p:spPr>
              <a:xfrm flipH="false" flipV="false" rot="0">
                <a:off x="0" y="0"/>
                <a:ext cx="1936145" cy="1899283"/>
              </a:xfrm>
              <a:custGeom>
                <a:avLst/>
                <a:gdLst/>
                <a:ahLst/>
                <a:cxnLst/>
                <a:rect r="r" b="b" t="t" l="l"/>
                <a:pathLst>
                  <a:path h="1899283" w="1936145">
                    <a:moveTo>
                      <a:pt x="28650" y="0"/>
                    </a:moveTo>
                    <a:lnTo>
                      <a:pt x="1907495" y="0"/>
                    </a:lnTo>
                    <a:cubicBezTo>
                      <a:pt x="1915094" y="0"/>
                      <a:pt x="1922381" y="3018"/>
                      <a:pt x="1927754" y="8391"/>
                    </a:cubicBezTo>
                    <a:cubicBezTo>
                      <a:pt x="1933127" y="13764"/>
                      <a:pt x="1936145" y="21051"/>
                      <a:pt x="1936145" y="28650"/>
                    </a:cubicBezTo>
                    <a:lnTo>
                      <a:pt x="1936145" y="1870633"/>
                    </a:lnTo>
                    <a:cubicBezTo>
                      <a:pt x="1936145" y="1878232"/>
                      <a:pt x="1933127" y="1885519"/>
                      <a:pt x="1927754" y="1890892"/>
                    </a:cubicBezTo>
                    <a:cubicBezTo>
                      <a:pt x="1922381" y="1896265"/>
                      <a:pt x="1915094" y="1899283"/>
                      <a:pt x="1907495" y="1899283"/>
                    </a:cubicBezTo>
                    <a:lnTo>
                      <a:pt x="28650" y="1899283"/>
                    </a:lnTo>
                    <a:cubicBezTo>
                      <a:pt x="21051" y="1899283"/>
                      <a:pt x="13764" y="1896265"/>
                      <a:pt x="8391" y="1890892"/>
                    </a:cubicBezTo>
                    <a:cubicBezTo>
                      <a:pt x="3018" y="1885519"/>
                      <a:pt x="0" y="1878232"/>
                      <a:pt x="0" y="1870633"/>
                    </a:cubicBezTo>
                    <a:lnTo>
                      <a:pt x="0" y="28650"/>
                    </a:lnTo>
                    <a:cubicBezTo>
                      <a:pt x="0" y="21051"/>
                      <a:pt x="3018" y="13764"/>
                      <a:pt x="8391" y="8391"/>
                    </a:cubicBezTo>
                    <a:cubicBezTo>
                      <a:pt x="13764" y="3018"/>
                      <a:pt x="21051" y="0"/>
                      <a:pt x="28650" y="0"/>
                    </a:cubicBezTo>
                    <a:close/>
                  </a:path>
                </a:pathLst>
              </a:custGeom>
              <a:solidFill>
                <a:srgbClr val="FFFFFF"/>
              </a:solidFill>
              <a:ln w="57150" cap="rnd">
                <a:solidFill>
                  <a:srgbClr val="005361"/>
                </a:solidFill>
                <a:prstDash val="solid"/>
                <a:round/>
              </a:ln>
            </p:spPr>
          </p:sp>
          <p:sp>
            <p:nvSpPr>
              <p:cNvPr name="TextBox 28" id="28"/>
              <p:cNvSpPr txBox="true"/>
              <p:nvPr/>
            </p:nvSpPr>
            <p:spPr>
              <a:xfrm>
                <a:off x="0" y="-76200"/>
                <a:ext cx="1936145" cy="1975483"/>
              </a:xfrm>
              <a:prstGeom prst="rect">
                <a:avLst/>
              </a:prstGeom>
            </p:spPr>
            <p:txBody>
              <a:bodyPr anchor="ctr" rtlCol="false" tIns="46684" lIns="46684" bIns="46684" rIns="46684"/>
              <a:lstStyle/>
              <a:p>
                <a:pPr algn="ctr">
                  <a:lnSpc>
                    <a:spcPts val="4339"/>
                  </a:lnSpc>
                </a:pPr>
              </a:p>
              <a:p>
                <a:pPr algn="ctr">
                  <a:lnSpc>
                    <a:spcPts val="2800"/>
                  </a:lnSpc>
                </a:pPr>
              </a:p>
              <a:p>
                <a:pPr algn="ctr">
                  <a:lnSpc>
                    <a:spcPts val="2800"/>
                  </a:lnSpc>
                </a:pPr>
              </a:p>
              <a:p>
                <a:pPr algn="ctr">
                  <a:lnSpc>
                    <a:spcPts val="2800"/>
                  </a:lnSpc>
                </a:pPr>
              </a:p>
              <a:p>
                <a:pPr algn="ctr">
                  <a:lnSpc>
                    <a:spcPts val="2800"/>
                  </a:lnSpc>
                </a:pPr>
              </a:p>
            </p:txBody>
          </p:sp>
        </p:grpSp>
        <p:sp>
          <p:nvSpPr>
            <p:cNvPr name="TextBox 29" id="29"/>
            <p:cNvSpPr txBox="true"/>
            <p:nvPr/>
          </p:nvSpPr>
          <p:spPr>
            <a:xfrm rot="0">
              <a:off x="952920" y="269084"/>
              <a:ext cx="7776282" cy="805307"/>
            </a:xfrm>
            <a:prstGeom prst="rect">
              <a:avLst/>
            </a:prstGeom>
          </p:spPr>
          <p:txBody>
            <a:bodyPr anchor="t" rtlCol="false" tIns="0" lIns="0" bIns="0" rIns="0">
              <a:spAutoFit/>
            </a:bodyPr>
            <a:lstStyle/>
            <a:p>
              <a:pPr algn="ctr">
                <a:lnSpc>
                  <a:spcPts val="5166"/>
                </a:lnSpc>
                <a:spcBef>
                  <a:spcPct val="0"/>
                </a:spcBef>
              </a:pPr>
              <a:r>
                <a:rPr lang="en-US" b="true" sz="3690">
                  <a:solidFill>
                    <a:srgbClr val="393E46"/>
                  </a:solidFill>
                  <a:latin typeface="Crimsons Bold"/>
                  <a:ea typeface="Crimsons Bold"/>
                  <a:cs typeface="Crimsons Bold"/>
                  <a:sym typeface="Crimsons Bold"/>
                </a:rPr>
                <a:t>DATA COLLECTION</a:t>
              </a:r>
            </a:p>
          </p:txBody>
        </p:sp>
        <p:sp>
          <p:nvSpPr>
            <p:cNvPr name="TextBox 30" id="30"/>
            <p:cNvSpPr txBox="true"/>
            <p:nvPr/>
          </p:nvSpPr>
          <p:spPr>
            <a:xfrm rot="0">
              <a:off x="0" y="1111872"/>
              <a:ext cx="8914389" cy="7373239"/>
            </a:xfrm>
            <a:prstGeom prst="rect">
              <a:avLst/>
            </a:prstGeom>
          </p:spPr>
          <p:txBody>
            <a:bodyPr anchor="t" rtlCol="false" tIns="0" lIns="0" bIns="0" rIns="0">
              <a:spAutoFit/>
            </a:bodyPr>
            <a:lstStyle/>
            <a:p>
              <a:pPr algn="just" marL="621792" indent="-310896" lvl="1">
                <a:lnSpc>
                  <a:spcPts val="4031"/>
                </a:lnSpc>
                <a:buFont typeface="Arial"/>
                <a:buChar char="•"/>
              </a:pPr>
              <a:r>
                <a:rPr lang="en-US" sz="2879">
                  <a:solidFill>
                    <a:srgbClr val="000000"/>
                  </a:solidFill>
                  <a:latin typeface="Crimson Pro"/>
                  <a:ea typeface="Crimson Pro"/>
                  <a:cs typeface="Crimson Pro"/>
                  <a:sym typeface="Crimson Pro"/>
                </a:rPr>
                <a:t>After a factory visit and meeting with the founder, Primary data was collected via email from the company's marketing executive.It included three key datasets: production, cost, and sales. </a:t>
              </a:r>
            </a:p>
            <a:p>
              <a:pPr algn="just" marL="621792" indent="-310896" lvl="1">
                <a:lnSpc>
                  <a:spcPts val="4031"/>
                </a:lnSpc>
                <a:buFont typeface="Arial"/>
                <a:buChar char="•"/>
              </a:pPr>
              <a:r>
                <a:rPr lang="en-US" sz="2879">
                  <a:solidFill>
                    <a:srgbClr val="000000"/>
                  </a:solidFill>
                  <a:latin typeface="Crimson Pro"/>
                  <a:ea typeface="Crimson Pro"/>
                  <a:cs typeface="Crimson Pro"/>
                  <a:sym typeface="Crimson Pro"/>
                </a:rPr>
                <a:t>Production data had fields like planned and completed quantity, while cost data included opening stock and an ml-to-cost mapping. Sales data contained details like MRP, distributor rate, and final sale. </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0" y="252422"/>
            <a:ext cx="7629246" cy="2117116"/>
          </a:xfrm>
          <a:custGeom>
            <a:avLst/>
            <a:gdLst/>
            <a:ahLst/>
            <a:cxnLst/>
            <a:rect r="r" b="b" t="t" l="l"/>
            <a:pathLst>
              <a:path h="2117116" w="7629246">
                <a:moveTo>
                  <a:pt x="0" y="0"/>
                </a:moveTo>
                <a:lnTo>
                  <a:pt x="7629246" y="0"/>
                </a:lnTo>
                <a:lnTo>
                  <a:pt x="7629246" y="2117115"/>
                </a:lnTo>
                <a:lnTo>
                  <a:pt x="0" y="2117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993518" y="0"/>
            <a:ext cx="9664473" cy="2807028"/>
          </a:xfrm>
          <a:custGeom>
            <a:avLst/>
            <a:gdLst/>
            <a:ahLst/>
            <a:cxnLst/>
            <a:rect r="r" b="b" t="t" l="l"/>
            <a:pathLst>
              <a:path h="2807028" w="9664473">
                <a:moveTo>
                  <a:pt x="0" y="0"/>
                </a:moveTo>
                <a:lnTo>
                  <a:pt x="9664473" y="0"/>
                </a:lnTo>
                <a:lnTo>
                  <a:pt x="9664473" y="2807028"/>
                </a:lnTo>
                <a:lnTo>
                  <a:pt x="0" y="2807028"/>
                </a:lnTo>
                <a:lnTo>
                  <a:pt x="0" y="0"/>
                </a:lnTo>
                <a:close/>
              </a:path>
            </a:pathLst>
          </a:custGeom>
          <a:blipFill>
            <a:blip r:embed="rId5"/>
            <a:stretch>
              <a:fillRect l="0" t="-65425" r="0" b="-63961"/>
            </a:stretch>
          </a:blipFill>
        </p:spPr>
      </p:sp>
      <p:grpSp>
        <p:nvGrpSpPr>
          <p:cNvPr name="Group 5" id="5"/>
          <p:cNvGrpSpPr/>
          <p:nvPr/>
        </p:nvGrpSpPr>
        <p:grpSpPr>
          <a:xfrm rot="0">
            <a:off x="430663" y="2807028"/>
            <a:ext cx="17389072" cy="7243059"/>
            <a:chOff x="0" y="0"/>
            <a:chExt cx="4273562" cy="1780064"/>
          </a:xfrm>
        </p:grpSpPr>
        <p:sp>
          <p:nvSpPr>
            <p:cNvPr name="Freeform 6" id="6"/>
            <p:cNvSpPr/>
            <p:nvPr/>
          </p:nvSpPr>
          <p:spPr>
            <a:xfrm flipH="false" flipV="false" rot="0">
              <a:off x="0" y="0"/>
              <a:ext cx="4273562" cy="1780064"/>
            </a:xfrm>
            <a:custGeom>
              <a:avLst/>
              <a:gdLst/>
              <a:ahLst/>
              <a:cxnLst/>
              <a:rect r="r" b="b" t="t" l="l"/>
              <a:pathLst>
                <a:path h="1780064" w="4273562">
                  <a:moveTo>
                    <a:pt x="11130" y="0"/>
                  </a:moveTo>
                  <a:lnTo>
                    <a:pt x="4262432" y="0"/>
                  </a:lnTo>
                  <a:cubicBezTo>
                    <a:pt x="4265384" y="0"/>
                    <a:pt x="4268215" y="1173"/>
                    <a:pt x="4270303" y="3260"/>
                  </a:cubicBezTo>
                  <a:cubicBezTo>
                    <a:pt x="4272390" y="5347"/>
                    <a:pt x="4273562" y="8178"/>
                    <a:pt x="4273562" y="11130"/>
                  </a:cubicBezTo>
                  <a:lnTo>
                    <a:pt x="4273562" y="1768934"/>
                  </a:lnTo>
                  <a:cubicBezTo>
                    <a:pt x="4273562" y="1771886"/>
                    <a:pt x="4272390" y="1774717"/>
                    <a:pt x="4270303" y="1776804"/>
                  </a:cubicBezTo>
                  <a:cubicBezTo>
                    <a:pt x="4268215" y="1778892"/>
                    <a:pt x="4265384" y="1780064"/>
                    <a:pt x="4262432" y="1780064"/>
                  </a:cubicBezTo>
                  <a:lnTo>
                    <a:pt x="11130" y="1780064"/>
                  </a:lnTo>
                  <a:cubicBezTo>
                    <a:pt x="8178" y="1780064"/>
                    <a:pt x="5347" y="1778892"/>
                    <a:pt x="3260" y="1776804"/>
                  </a:cubicBezTo>
                  <a:cubicBezTo>
                    <a:pt x="1173" y="1774717"/>
                    <a:pt x="0" y="1771886"/>
                    <a:pt x="0" y="1768934"/>
                  </a:cubicBezTo>
                  <a:lnTo>
                    <a:pt x="0" y="11130"/>
                  </a:lnTo>
                  <a:cubicBezTo>
                    <a:pt x="0" y="8178"/>
                    <a:pt x="1173" y="5347"/>
                    <a:pt x="3260" y="3260"/>
                  </a:cubicBezTo>
                  <a:cubicBezTo>
                    <a:pt x="5347" y="1173"/>
                    <a:pt x="8178" y="0"/>
                    <a:pt x="11130" y="0"/>
                  </a:cubicBezTo>
                  <a:close/>
                </a:path>
              </a:pathLst>
            </a:custGeom>
            <a:solidFill>
              <a:srgbClr val="FFFFFF"/>
            </a:solidFill>
            <a:ln w="57150" cap="rnd">
              <a:solidFill>
                <a:srgbClr val="005361"/>
              </a:solidFill>
              <a:prstDash val="solid"/>
              <a:round/>
            </a:ln>
          </p:spPr>
        </p:sp>
        <p:sp>
          <p:nvSpPr>
            <p:cNvPr name="TextBox 7" id="7"/>
            <p:cNvSpPr txBox="true"/>
            <p:nvPr/>
          </p:nvSpPr>
          <p:spPr>
            <a:xfrm>
              <a:off x="0" y="-57150"/>
              <a:ext cx="4273562" cy="1837214"/>
            </a:xfrm>
            <a:prstGeom prst="rect">
              <a:avLst/>
            </a:prstGeom>
          </p:spPr>
          <p:txBody>
            <a:bodyPr anchor="ctr" rtlCol="false" tIns="54441" lIns="54441" bIns="54441" rIns="54441"/>
            <a:lstStyle/>
            <a:p>
              <a:pPr algn="l">
                <a:lnSpc>
                  <a:spcPts val="2939"/>
                </a:lnSpc>
              </a:pPr>
            </a:p>
          </p:txBody>
        </p:sp>
      </p:grpSp>
      <p:sp>
        <p:nvSpPr>
          <p:cNvPr name="TextBox 8" id="8"/>
          <p:cNvSpPr txBox="true"/>
          <p:nvPr/>
        </p:nvSpPr>
        <p:spPr>
          <a:xfrm rot="0">
            <a:off x="231318" y="1091011"/>
            <a:ext cx="7762200" cy="570828"/>
          </a:xfrm>
          <a:prstGeom prst="rect">
            <a:avLst/>
          </a:prstGeom>
        </p:spPr>
        <p:txBody>
          <a:bodyPr anchor="t" rtlCol="false" tIns="0" lIns="0" bIns="0" rIns="0">
            <a:spAutoFit/>
          </a:bodyPr>
          <a:lstStyle/>
          <a:p>
            <a:pPr algn="l">
              <a:lnSpc>
                <a:spcPts val="4175"/>
              </a:lnSpc>
            </a:pPr>
            <a:r>
              <a:rPr lang="en-US" b="true" sz="4912" spc="-147">
                <a:solidFill>
                  <a:srgbClr val="000000"/>
                </a:solidFill>
                <a:latin typeface="Crimsons Bold"/>
                <a:ea typeface="Crimsons Bold"/>
                <a:cs typeface="Crimsons Bold"/>
                <a:sym typeface="Crimsons Bold"/>
              </a:rPr>
              <a:t>ANALYSIS METHODS</a:t>
            </a:r>
          </a:p>
        </p:txBody>
      </p:sp>
      <p:sp>
        <p:nvSpPr>
          <p:cNvPr name="TextBox 9" id="9"/>
          <p:cNvSpPr txBox="true"/>
          <p:nvPr/>
        </p:nvSpPr>
        <p:spPr>
          <a:xfrm rot="0">
            <a:off x="231318" y="2812868"/>
            <a:ext cx="17426673" cy="7660219"/>
          </a:xfrm>
          <a:prstGeom prst="rect">
            <a:avLst/>
          </a:prstGeom>
        </p:spPr>
        <p:txBody>
          <a:bodyPr anchor="t" rtlCol="false" tIns="0" lIns="0" bIns="0" rIns="0">
            <a:spAutoFit/>
          </a:bodyPr>
          <a:lstStyle/>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Pareto</a:t>
            </a:r>
            <a:r>
              <a:rPr lang="en-US" sz="2916">
                <a:solidFill>
                  <a:srgbClr val="000000"/>
                </a:solidFill>
                <a:latin typeface="Crimson Pro"/>
                <a:ea typeface="Crimson Pro"/>
                <a:cs typeface="Crimson Pro"/>
                <a:sym typeface="Crimson Pro"/>
              </a:rPr>
              <a:t> </a:t>
            </a:r>
            <a:r>
              <a:rPr lang="en-US" b="true" sz="2916">
                <a:solidFill>
                  <a:srgbClr val="000000"/>
                </a:solidFill>
                <a:latin typeface="Crimson Pro Bold"/>
                <a:ea typeface="Crimson Pro Bold"/>
                <a:cs typeface="Crimson Pro Bold"/>
                <a:sym typeface="Crimson Pro Bold"/>
              </a:rPr>
              <a:t>Analysis</a:t>
            </a:r>
            <a:r>
              <a:rPr lang="en-US" sz="2916">
                <a:solidFill>
                  <a:srgbClr val="000000"/>
                </a:solidFill>
                <a:latin typeface="Crimson Pro"/>
                <a:ea typeface="Crimson Pro"/>
                <a:cs typeface="Crimson Pro"/>
                <a:sym typeface="Crimson Pro"/>
              </a:rPr>
              <a:t> : Identified the top products contributing to 80% of sales. This justified focusing on a small, high-impact portion of the product portfolio.</a:t>
            </a:r>
          </a:p>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K-Means Clustering</a:t>
            </a:r>
            <a:r>
              <a:rPr lang="en-US" sz="2916">
                <a:solidFill>
                  <a:srgbClr val="000000"/>
                </a:solidFill>
                <a:latin typeface="Crimson Pro"/>
                <a:ea typeface="Crimson Pro"/>
                <a:cs typeface="Crimson Pro"/>
                <a:sym typeface="Crimson Pro"/>
              </a:rPr>
              <a:t> : Grouped products into high, medium, and low-demand segments. This provided a data-driven way to categorize the product portfolio and identify top-performing outliers.</a:t>
            </a:r>
          </a:p>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ABC Analysis</a:t>
            </a:r>
            <a:r>
              <a:rPr lang="en-US" sz="2916">
                <a:solidFill>
                  <a:srgbClr val="000000"/>
                </a:solidFill>
                <a:latin typeface="Crimson Pro"/>
                <a:ea typeface="Crimson Pro"/>
                <a:cs typeface="Crimson Pro"/>
                <a:sym typeface="Crimson Pro"/>
              </a:rPr>
              <a:t> : Categorized products into A, B, and C groups based on sales. This was crucial for prioritizing products and justifying resource allocation.</a:t>
            </a:r>
          </a:p>
          <a:p>
            <a:pPr algn="just" marL="608101" indent="-304051" lvl="1">
              <a:lnSpc>
                <a:spcPts val="3943"/>
              </a:lnSpc>
              <a:buFont typeface="Arial"/>
              <a:buChar char="•"/>
            </a:pPr>
            <a:r>
              <a:rPr lang="en-US" b="true" sz="2816">
                <a:solidFill>
                  <a:srgbClr val="000000"/>
                </a:solidFill>
                <a:latin typeface="Crimson Pro Bold"/>
                <a:ea typeface="Crimson Pro Bold"/>
                <a:cs typeface="Crimson Pro Bold"/>
                <a:sym typeface="Crimson Pro Bold"/>
              </a:rPr>
              <a:t>SARIMA Forecasting</a:t>
            </a:r>
            <a:r>
              <a:rPr lang="en-US" sz="2816">
                <a:solidFill>
                  <a:srgbClr val="000000"/>
                </a:solidFill>
                <a:latin typeface="Crimson Pro"/>
                <a:ea typeface="Crimson Pro"/>
                <a:cs typeface="Crimson Pro"/>
                <a:sym typeface="Crimson Pro"/>
              </a:rPr>
              <a:t> : Applied a time-series model SARIMA to forecast future demand for important products. This provided a proactive tool to anticipate market needs and prevent shortfalls.</a:t>
            </a:r>
          </a:p>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Overproduction Analysis</a:t>
            </a:r>
            <a:r>
              <a:rPr lang="en-US" sz="2916">
                <a:solidFill>
                  <a:srgbClr val="000000"/>
                </a:solidFill>
                <a:latin typeface="Crimson Pro"/>
                <a:ea typeface="Crimson Pro"/>
                <a:cs typeface="Crimson Pro"/>
                <a:sym typeface="Crimson Pro"/>
              </a:rPr>
              <a:t> : Compared production with demand for C-items. This quantified wasted production capacity and capital spent on low-value products.</a:t>
            </a:r>
          </a:p>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Unf</a:t>
            </a:r>
            <a:r>
              <a:rPr lang="en-US" b="true" sz="2916">
                <a:solidFill>
                  <a:srgbClr val="000000"/>
                </a:solidFill>
                <a:latin typeface="Crimson Pro Bold"/>
                <a:ea typeface="Crimson Pro Bold"/>
                <a:cs typeface="Crimson Pro Bold"/>
                <a:sym typeface="Crimson Pro Bold"/>
              </a:rPr>
              <a:t>ulfillment Analysis</a:t>
            </a:r>
            <a:r>
              <a:rPr lang="en-US" sz="2916">
                <a:solidFill>
                  <a:srgbClr val="000000"/>
                </a:solidFill>
                <a:latin typeface="Crimson Pro"/>
                <a:ea typeface="Crimson Pro"/>
                <a:cs typeface="Crimson Pro"/>
                <a:sym typeface="Crimson Pro"/>
              </a:rPr>
              <a:t> : Quantified unfulfilled orders for A and B items. This identified missed sales opportunities for key products and measured operational efficiency.</a:t>
            </a:r>
          </a:p>
          <a:p>
            <a:pPr algn="just" marL="629691" indent="-314845" lvl="1">
              <a:lnSpc>
                <a:spcPts val="4083"/>
              </a:lnSpc>
              <a:buFont typeface="Arial"/>
              <a:buChar char="•"/>
            </a:pPr>
            <a:r>
              <a:rPr lang="en-US" b="true" sz="2916">
                <a:solidFill>
                  <a:srgbClr val="000000"/>
                </a:solidFill>
                <a:latin typeface="Crimson Pro Bold"/>
                <a:ea typeface="Crimson Pro Bold"/>
                <a:cs typeface="Crimson Pro Bold"/>
                <a:sym typeface="Crimson Pro Bold"/>
              </a:rPr>
              <a:t>Production Shortfall Analysis</a:t>
            </a:r>
            <a:r>
              <a:rPr lang="en-US" sz="2916">
                <a:solidFill>
                  <a:srgbClr val="000000"/>
                </a:solidFill>
                <a:latin typeface="Crimson Pro"/>
                <a:ea typeface="Crimson Pro"/>
                <a:cs typeface="Crimson Pro"/>
                <a:sym typeface="Crimson Pro"/>
              </a:rPr>
              <a:t> : Diagnosed the gap between planned and completed production. This highlighted  bottlenecks and a failure to meet production targets.</a:t>
            </a:r>
          </a:p>
          <a:p>
            <a:pPr algn="just">
              <a:lnSpc>
                <a:spcPts val="408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83670" y="9279376"/>
            <a:ext cx="3984018" cy="1007624"/>
          </a:xfrm>
          <a:custGeom>
            <a:avLst/>
            <a:gdLst/>
            <a:ahLst/>
            <a:cxnLst/>
            <a:rect r="r" b="b" t="t" l="l"/>
            <a:pathLst>
              <a:path h="1007624" w="3984018">
                <a:moveTo>
                  <a:pt x="0" y="0"/>
                </a:moveTo>
                <a:lnTo>
                  <a:pt x="3984018" y="0"/>
                </a:lnTo>
                <a:lnTo>
                  <a:pt x="3984018" y="1007624"/>
                </a:lnTo>
                <a:lnTo>
                  <a:pt x="0" y="100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1795" y="2795230"/>
            <a:ext cx="9182492" cy="6853595"/>
            <a:chOff x="0" y="0"/>
            <a:chExt cx="2418434" cy="1805062"/>
          </a:xfrm>
        </p:grpSpPr>
        <p:sp>
          <p:nvSpPr>
            <p:cNvPr name="Freeform 5" id="5"/>
            <p:cNvSpPr/>
            <p:nvPr/>
          </p:nvSpPr>
          <p:spPr>
            <a:xfrm flipH="false" flipV="false" rot="0">
              <a:off x="0" y="0"/>
              <a:ext cx="2418434" cy="1805062"/>
            </a:xfrm>
            <a:custGeom>
              <a:avLst/>
              <a:gdLst/>
              <a:ahLst/>
              <a:cxnLst/>
              <a:rect r="r" b="b" t="t" l="l"/>
              <a:pathLst>
                <a:path h="1805062" w="2418434">
                  <a:moveTo>
                    <a:pt x="21078" y="0"/>
                  </a:moveTo>
                  <a:lnTo>
                    <a:pt x="2397356" y="0"/>
                  </a:lnTo>
                  <a:cubicBezTo>
                    <a:pt x="2402947" y="0"/>
                    <a:pt x="2408308" y="2221"/>
                    <a:pt x="2412261" y="6174"/>
                  </a:cubicBezTo>
                  <a:cubicBezTo>
                    <a:pt x="2416214" y="10126"/>
                    <a:pt x="2418434" y="15488"/>
                    <a:pt x="2418434" y="21078"/>
                  </a:cubicBezTo>
                  <a:lnTo>
                    <a:pt x="2418434" y="1783984"/>
                  </a:lnTo>
                  <a:cubicBezTo>
                    <a:pt x="2418434" y="1789574"/>
                    <a:pt x="2416214" y="1794936"/>
                    <a:pt x="2412261" y="1798888"/>
                  </a:cubicBezTo>
                  <a:cubicBezTo>
                    <a:pt x="2408308" y="1802841"/>
                    <a:pt x="2402947" y="1805062"/>
                    <a:pt x="2397356" y="1805062"/>
                  </a:cubicBezTo>
                  <a:lnTo>
                    <a:pt x="21078" y="1805062"/>
                  </a:lnTo>
                  <a:cubicBezTo>
                    <a:pt x="15488" y="1805062"/>
                    <a:pt x="10126" y="1802841"/>
                    <a:pt x="6174" y="1798888"/>
                  </a:cubicBezTo>
                  <a:cubicBezTo>
                    <a:pt x="2221" y="1794936"/>
                    <a:pt x="0" y="1789574"/>
                    <a:pt x="0" y="1783984"/>
                  </a:cubicBezTo>
                  <a:lnTo>
                    <a:pt x="0" y="21078"/>
                  </a:lnTo>
                  <a:cubicBezTo>
                    <a:pt x="0" y="15488"/>
                    <a:pt x="2221" y="10126"/>
                    <a:pt x="6174" y="6174"/>
                  </a:cubicBezTo>
                  <a:cubicBezTo>
                    <a:pt x="10126" y="2221"/>
                    <a:pt x="15488" y="0"/>
                    <a:pt x="21078" y="0"/>
                  </a:cubicBezTo>
                  <a:close/>
                </a:path>
              </a:pathLst>
            </a:custGeom>
            <a:solidFill>
              <a:srgbClr val="FFFFFF"/>
            </a:solidFill>
            <a:ln w="57150" cap="rnd">
              <a:solidFill>
                <a:srgbClr val="005361"/>
              </a:solidFill>
              <a:prstDash val="solid"/>
              <a:round/>
            </a:ln>
          </p:spPr>
        </p:sp>
        <p:sp>
          <p:nvSpPr>
            <p:cNvPr name="TextBox 6" id="6"/>
            <p:cNvSpPr txBox="true"/>
            <p:nvPr/>
          </p:nvSpPr>
          <p:spPr>
            <a:xfrm>
              <a:off x="0" y="-85725"/>
              <a:ext cx="2418434" cy="1890787"/>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false" rot="0">
            <a:off x="0" y="252422"/>
            <a:ext cx="7590752" cy="2106434"/>
          </a:xfrm>
          <a:custGeom>
            <a:avLst/>
            <a:gdLst/>
            <a:ahLst/>
            <a:cxnLst/>
            <a:rect r="r" b="b" t="t" l="l"/>
            <a:pathLst>
              <a:path h="2106434" w="7590752">
                <a:moveTo>
                  <a:pt x="0" y="0"/>
                </a:moveTo>
                <a:lnTo>
                  <a:pt x="7590752" y="0"/>
                </a:lnTo>
                <a:lnTo>
                  <a:pt x="7590752" y="2106433"/>
                </a:lnTo>
                <a:lnTo>
                  <a:pt x="0" y="2106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699811" y="415667"/>
            <a:ext cx="8533824" cy="3660090"/>
          </a:xfrm>
          <a:custGeom>
            <a:avLst/>
            <a:gdLst/>
            <a:ahLst/>
            <a:cxnLst/>
            <a:rect r="r" b="b" t="t" l="l"/>
            <a:pathLst>
              <a:path h="3660090" w="8533824">
                <a:moveTo>
                  <a:pt x="0" y="0"/>
                </a:moveTo>
                <a:lnTo>
                  <a:pt x="8533824" y="0"/>
                </a:lnTo>
                <a:lnTo>
                  <a:pt x="8533824" y="3660090"/>
                </a:lnTo>
                <a:lnTo>
                  <a:pt x="0" y="3660090"/>
                </a:lnTo>
                <a:lnTo>
                  <a:pt x="0" y="0"/>
                </a:lnTo>
                <a:close/>
              </a:path>
            </a:pathLst>
          </a:custGeom>
          <a:blipFill>
            <a:blip r:embed="rId7"/>
            <a:stretch>
              <a:fillRect l="0" t="-1732" r="0" b="-1732"/>
            </a:stretch>
          </a:blipFill>
          <a:ln w="28575" cap="rnd">
            <a:solidFill>
              <a:srgbClr val="005361"/>
            </a:solidFill>
            <a:prstDash val="solid"/>
            <a:round/>
          </a:ln>
        </p:spPr>
      </p:sp>
      <p:sp>
        <p:nvSpPr>
          <p:cNvPr name="Freeform 9" id="9"/>
          <p:cNvSpPr/>
          <p:nvPr/>
        </p:nvSpPr>
        <p:spPr>
          <a:xfrm flipH="false" flipV="false" rot="0">
            <a:off x="9699811" y="4264692"/>
            <a:ext cx="8588189" cy="5677042"/>
          </a:xfrm>
          <a:custGeom>
            <a:avLst/>
            <a:gdLst/>
            <a:ahLst/>
            <a:cxnLst/>
            <a:rect r="r" b="b" t="t" l="l"/>
            <a:pathLst>
              <a:path h="5677042" w="8588189">
                <a:moveTo>
                  <a:pt x="0" y="0"/>
                </a:moveTo>
                <a:lnTo>
                  <a:pt x="8588189" y="0"/>
                </a:lnTo>
                <a:lnTo>
                  <a:pt x="8588189" y="5677042"/>
                </a:lnTo>
                <a:lnTo>
                  <a:pt x="0" y="5677042"/>
                </a:lnTo>
                <a:lnTo>
                  <a:pt x="0" y="0"/>
                </a:lnTo>
                <a:close/>
              </a:path>
            </a:pathLst>
          </a:custGeom>
          <a:blipFill>
            <a:blip r:embed="rId8"/>
            <a:stretch>
              <a:fillRect l="-750" t="0" r="-750" b="0"/>
            </a:stretch>
          </a:blipFill>
          <a:ln w="28575" cap="rnd">
            <a:solidFill>
              <a:srgbClr val="005361"/>
            </a:solidFill>
            <a:prstDash val="solid"/>
            <a:round/>
          </a:ln>
        </p:spPr>
      </p:sp>
      <p:sp>
        <p:nvSpPr>
          <p:cNvPr name="TextBox 10" id="10"/>
          <p:cNvSpPr txBox="true"/>
          <p:nvPr/>
        </p:nvSpPr>
        <p:spPr>
          <a:xfrm rot="0">
            <a:off x="59868" y="1085850"/>
            <a:ext cx="7231426" cy="529597"/>
          </a:xfrm>
          <a:prstGeom prst="rect">
            <a:avLst/>
          </a:prstGeom>
        </p:spPr>
        <p:txBody>
          <a:bodyPr anchor="t" rtlCol="false" tIns="0" lIns="0" bIns="0" rIns="0">
            <a:spAutoFit/>
          </a:bodyPr>
          <a:lstStyle/>
          <a:p>
            <a:pPr algn="l">
              <a:lnSpc>
                <a:spcPts val="3889"/>
              </a:lnSpc>
            </a:pPr>
            <a:r>
              <a:rPr lang="en-US" b="true" sz="4576" spc="-137">
                <a:solidFill>
                  <a:srgbClr val="000000"/>
                </a:solidFill>
                <a:latin typeface="Crimsons Bold"/>
                <a:ea typeface="Crimsons Bold"/>
                <a:cs typeface="Crimsons Bold"/>
                <a:sym typeface="Crimsons Bold"/>
              </a:rPr>
              <a:t>RESULTS AND FINDINGS-I</a:t>
            </a:r>
          </a:p>
        </p:txBody>
      </p:sp>
      <p:sp>
        <p:nvSpPr>
          <p:cNvPr name="TextBox 11" id="11"/>
          <p:cNvSpPr txBox="true"/>
          <p:nvPr/>
        </p:nvSpPr>
        <p:spPr>
          <a:xfrm rot="0">
            <a:off x="205545" y="2962274"/>
            <a:ext cx="9105717" cy="6276976"/>
          </a:xfrm>
          <a:prstGeom prst="rect">
            <a:avLst/>
          </a:prstGeom>
        </p:spPr>
        <p:txBody>
          <a:bodyPr anchor="t" rtlCol="false" tIns="0" lIns="0" bIns="0" rIns="0">
            <a:spAutoFit/>
          </a:bodyPr>
          <a:lstStyle/>
          <a:p>
            <a:pPr algn="just" marL="647694" indent="-323847" lvl="1">
              <a:lnSpc>
                <a:spcPts val="4199"/>
              </a:lnSpc>
              <a:buFont typeface="Arial"/>
              <a:buChar char="•"/>
            </a:pPr>
            <a:r>
              <a:rPr lang="en-US" sz="2999">
                <a:solidFill>
                  <a:srgbClr val="000000"/>
                </a:solidFill>
                <a:latin typeface="Crimson Pro"/>
                <a:ea typeface="Crimson Pro"/>
                <a:cs typeface="Crimson Pro"/>
                <a:sym typeface="Crimson Pro"/>
              </a:rPr>
              <a:t>Pareto analysis reveals that approximately 10 products, representing only 3% of the total product count, contribute to nearly 80% of the overall sales revenue. This insight highlights the need to focus resources on a small, high-impact group of items rather than distributing them across the entire product catalogue</a:t>
            </a:r>
          </a:p>
          <a:p>
            <a:pPr algn="just" marL="647694" indent="-323847" lvl="1">
              <a:lnSpc>
                <a:spcPts val="4199"/>
              </a:lnSpc>
              <a:buFont typeface="Arial"/>
              <a:buChar char="•"/>
            </a:pPr>
            <a:r>
              <a:rPr lang="en-US" sz="2999">
                <a:solidFill>
                  <a:srgbClr val="000000"/>
                </a:solidFill>
                <a:latin typeface="Crimson Pro"/>
                <a:ea typeface="Crimson Pro"/>
                <a:cs typeface="Crimson Pro"/>
                <a:sym typeface="Crimson Pro"/>
              </a:rPr>
              <a:t>ABC analysis confirms a clear product portfolio imbalance, with just 20 SKUs in Categories A and B generating nearly 90% of total sales. This large number of low-value, Category C products (356 items) creates significant operational strain while contributing minimally to revenue.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0" y="252422"/>
            <a:ext cx="7629246" cy="2117116"/>
          </a:xfrm>
          <a:custGeom>
            <a:avLst/>
            <a:gdLst/>
            <a:ahLst/>
            <a:cxnLst/>
            <a:rect r="r" b="b" t="t" l="l"/>
            <a:pathLst>
              <a:path h="2117116" w="7629246">
                <a:moveTo>
                  <a:pt x="0" y="0"/>
                </a:moveTo>
                <a:lnTo>
                  <a:pt x="7629246" y="0"/>
                </a:lnTo>
                <a:lnTo>
                  <a:pt x="7629246" y="2117115"/>
                </a:lnTo>
                <a:lnTo>
                  <a:pt x="0" y="2117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395" y="9279376"/>
            <a:ext cx="3984018" cy="1007624"/>
          </a:xfrm>
          <a:custGeom>
            <a:avLst/>
            <a:gdLst/>
            <a:ahLst/>
            <a:cxnLst/>
            <a:rect r="r" b="b" t="t" l="l"/>
            <a:pathLst>
              <a:path h="1007624" w="3984018">
                <a:moveTo>
                  <a:pt x="0" y="0"/>
                </a:moveTo>
                <a:lnTo>
                  <a:pt x="3984018" y="0"/>
                </a:lnTo>
                <a:lnTo>
                  <a:pt x="3984018" y="1007624"/>
                </a:lnTo>
                <a:lnTo>
                  <a:pt x="0" y="10076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3161" y="2531424"/>
            <a:ext cx="9417070" cy="7251764"/>
            <a:chOff x="0" y="0"/>
            <a:chExt cx="2480216" cy="1909930"/>
          </a:xfrm>
        </p:grpSpPr>
        <p:sp>
          <p:nvSpPr>
            <p:cNvPr name="Freeform 6" id="6"/>
            <p:cNvSpPr/>
            <p:nvPr/>
          </p:nvSpPr>
          <p:spPr>
            <a:xfrm flipH="false" flipV="false" rot="0">
              <a:off x="0" y="0"/>
              <a:ext cx="2480216" cy="1909930"/>
            </a:xfrm>
            <a:custGeom>
              <a:avLst/>
              <a:gdLst/>
              <a:ahLst/>
              <a:cxnLst/>
              <a:rect r="r" b="b" t="t" l="l"/>
              <a:pathLst>
                <a:path h="1909930" w="2480216">
                  <a:moveTo>
                    <a:pt x="20553" y="0"/>
                  </a:moveTo>
                  <a:lnTo>
                    <a:pt x="2459663" y="0"/>
                  </a:lnTo>
                  <a:cubicBezTo>
                    <a:pt x="2471014" y="0"/>
                    <a:pt x="2480216" y="9202"/>
                    <a:pt x="2480216" y="20553"/>
                  </a:cubicBezTo>
                  <a:lnTo>
                    <a:pt x="2480216" y="1889377"/>
                  </a:lnTo>
                  <a:cubicBezTo>
                    <a:pt x="2480216" y="1894828"/>
                    <a:pt x="2478051" y="1900055"/>
                    <a:pt x="2474196" y="1903910"/>
                  </a:cubicBezTo>
                  <a:cubicBezTo>
                    <a:pt x="2470342" y="1907764"/>
                    <a:pt x="2465114" y="1909930"/>
                    <a:pt x="2459663" y="1909930"/>
                  </a:cubicBezTo>
                  <a:lnTo>
                    <a:pt x="20553" y="1909930"/>
                  </a:lnTo>
                  <a:cubicBezTo>
                    <a:pt x="9202" y="1909930"/>
                    <a:pt x="0" y="1900728"/>
                    <a:pt x="0" y="1889377"/>
                  </a:cubicBezTo>
                  <a:lnTo>
                    <a:pt x="0" y="20553"/>
                  </a:lnTo>
                  <a:cubicBezTo>
                    <a:pt x="0" y="9202"/>
                    <a:pt x="9202" y="0"/>
                    <a:pt x="20553" y="0"/>
                  </a:cubicBezTo>
                  <a:close/>
                </a:path>
              </a:pathLst>
            </a:custGeom>
            <a:solidFill>
              <a:srgbClr val="FFFFFF"/>
            </a:solidFill>
            <a:ln w="57150" cap="rnd">
              <a:solidFill>
                <a:srgbClr val="005361"/>
              </a:solidFill>
              <a:prstDash val="solid"/>
              <a:round/>
            </a:ln>
          </p:spPr>
        </p:sp>
        <p:sp>
          <p:nvSpPr>
            <p:cNvPr name="TextBox 7" id="7"/>
            <p:cNvSpPr txBox="true"/>
            <p:nvPr/>
          </p:nvSpPr>
          <p:spPr>
            <a:xfrm>
              <a:off x="0" y="-85725"/>
              <a:ext cx="2480216" cy="1995655"/>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false" flipV="false" rot="0">
            <a:off x="9788201" y="4857148"/>
            <a:ext cx="8438612" cy="4926040"/>
          </a:xfrm>
          <a:custGeom>
            <a:avLst/>
            <a:gdLst/>
            <a:ahLst/>
            <a:cxnLst/>
            <a:rect r="r" b="b" t="t" l="l"/>
            <a:pathLst>
              <a:path h="4926040" w="8438612">
                <a:moveTo>
                  <a:pt x="0" y="0"/>
                </a:moveTo>
                <a:lnTo>
                  <a:pt x="8438612" y="0"/>
                </a:lnTo>
                <a:lnTo>
                  <a:pt x="8438612" y="4926040"/>
                </a:lnTo>
                <a:lnTo>
                  <a:pt x="0" y="4926040"/>
                </a:lnTo>
                <a:lnTo>
                  <a:pt x="0" y="0"/>
                </a:lnTo>
                <a:close/>
              </a:path>
            </a:pathLst>
          </a:custGeom>
          <a:blipFill>
            <a:blip r:embed="rId7"/>
            <a:stretch>
              <a:fillRect l="0" t="0" r="0" b="0"/>
            </a:stretch>
          </a:blipFill>
          <a:ln w="28575" cap="rnd">
            <a:solidFill>
              <a:srgbClr val="00554F"/>
            </a:solidFill>
            <a:prstDash val="solid"/>
            <a:round/>
          </a:ln>
        </p:spPr>
      </p:sp>
      <p:sp>
        <p:nvSpPr>
          <p:cNvPr name="Freeform 9" id="9"/>
          <p:cNvSpPr/>
          <p:nvPr/>
        </p:nvSpPr>
        <p:spPr>
          <a:xfrm flipH="false" flipV="false" rot="0">
            <a:off x="9788201" y="472847"/>
            <a:ext cx="8438612" cy="4187661"/>
          </a:xfrm>
          <a:custGeom>
            <a:avLst/>
            <a:gdLst/>
            <a:ahLst/>
            <a:cxnLst/>
            <a:rect r="r" b="b" t="t" l="l"/>
            <a:pathLst>
              <a:path h="4187661" w="8438612">
                <a:moveTo>
                  <a:pt x="0" y="0"/>
                </a:moveTo>
                <a:lnTo>
                  <a:pt x="8438612" y="0"/>
                </a:lnTo>
                <a:lnTo>
                  <a:pt x="8438612" y="4187662"/>
                </a:lnTo>
                <a:lnTo>
                  <a:pt x="0" y="4187662"/>
                </a:lnTo>
                <a:lnTo>
                  <a:pt x="0" y="0"/>
                </a:lnTo>
                <a:close/>
              </a:path>
            </a:pathLst>
          </a:custGeom>
          <a:blipFill>
            <a:blip r:embed="rId8"/>
            <a:stretch>
              <a:fillRect l="0" t="0" r="0" b="0"/>
            </a:stretch>
          </a:blipFill>
          <a:ln w="28575" cap="rnd">
            <a:solidFill>
              <a:srgbClr val="005361"/>
            </a:solidFill>
            <a:prstDash val="solid"/>
            <a:round/>
          </a:ln>
        </p:spPr>
      </p:sp>
      <p:sp>
        <p:nvSpPr>
          <p:cNvPr name="TextBox 10" id="10"/>
          <p:cNvSpPr txBox="true"/>
          <p:nvPr/>
        </p:nvSpPr>
        <p:spPr>
          <a:xfrm rot="0">
            <a:off x="-131295" y="2637752"/>
            <a:ext cx="9540231" cy="6800982"/>
          </a:xfrm>
          <a:prstGeom prst="rect">
            <a:avLst/>
          </a:prstGeom>
        </p:spPr>
        <p:txBody>
          <a:bodyPr anchor="t" rtlCol="false" tIns="0" lIns="0" bIns="0" rIns="0">
            <a:spAutoFit/>
          </a:bodyPr>
          <a:lstStyle/>
          <a:p>
            <a:pPr algn="just" marL="636018" indent="-318009" lvl="1">
              <a:lnSpc>
                <a:spcPts val="4124"/>
              </a:lnSpc>
              <a:buFont typeface="Arial"/>
              <a:buChar char="•"/>
            </a:pPr>
            <a:r>
              <a:rPr lang="en-US" sz="2945">
                <a:solidFill>
                  <a:srgbClr val="000000"/>
                </a:solidFill>
                <a:latin typeface="Crimson Pro"/>
                <a:ea typeface="Crimson Pro"/>
                <a:cs typeface="Crimson Pro"/>
                <a:sym typeface="Crimson Pro"/>
              </a:rPr>
              <a:t>Overproduction analysis reveals a critical disconnect between production and demand, showing that resources are being drained on low-value products. Eg: </a:t>
            </a:r>
            <a:r>
              <a:rPr lang="en-US" sz="2945">
                <a:solidFill>
                  <a:srgbClr val="000000"/>
                </a:solidFill>
                <a:latin typeface="Crimson Pro"/>
                <a:ea typeface="Crimson Pro"/>
                <a:cs typeface="Crimson Pro"/>
                <a:sym typeface="Crimson Pro"/>
              </a:rPr>
              <a:t>JASS CHAT EDP was overproduced by over 35,000 units, consuming production capacity without generating a corresponding return in sales (Sold 214 units).</a:t>
            </a:r>
          </a:p>
          <a:p>
            <a:pPr algn="just" marL="636018" indent="-318009" lvl="1">
              <a:lnSpc>
                <a:spcPts val="4124"/>
              </a:lnSpc>
              <a:buFont typeface="Arial"/>
              <a:buChar char="•"/>
            </a:pPr>
            <a:r>
              <a:rPr lang="en-US" sz="2945">
                <a:solidFill>
                  <a:srgbClr val="000000"/>
                </a:solidFill>
                <a:latin typeface="Crimson Pro"/>
                <a:ea typeface="Crimson Pro"/>
                <a:cs typeface="Crimson Pro"/>
                <a:sym typeface="Crimson Pro"/>
              </a:rPr>
              <a:t>Unfulfillment analysis of A and B highlights the cost of misallocated resources, as the company is failing to meet demand for its one of the valuable items. Eg: JASS NUMBER ONE DEODORANT had the highest number of unfulfilled orders, with 2,588 units unfulfilled. This represents a direct loss of revenue and missed sales opportunities for key products that drive the majority of sales.</a:t>
            </a:r>
          </a:p>
        </p:txBody>
      </p:sp>
      <p:sp>
        <p:nvSpPr>
          <p:cNvPr name="TextBox 11" id="11"/>
          <p:cNvSpPr txBox="true"/>
          <p:nvPr/>
        </p:nvSpPr>
        <p:spPr>
          <a:xfrm rot="0">
            <a:off x="40818" y="1085850"/>
            <a:ext cx="7338060" cy="539794"/>
          </a:xfrm>
          <a:prstGeom prst="rect">
            <a:avLst/>
          </a:prstGeom>
        </p:spPr>
        <p:txBody>
          <a:bodyPr anchor="t" rtlCol="false" tIns="0" lIns="0" bIns="0" rIns="0">
            <a:spAutoFit/>
          </a:bodyPr>
          <a:lstStyle/>
          <a:p>
            <a:pPr algn="l">
              <a:lnSpc>
                <a:spcPts val="3947"/>
              </a:lnSpc>
            </a:pPr>
            <a:r>
              <a:rPr lang="en-US" b="true" sz="4643" spc="-139">
                <a:solidFill>
                  <a:srgbClr val="000000"/>
                </a:solidFill>
                <a:latin typeface="Crimsons Bold"/>
                <a:ea typeface="Crimsons Bold"/>
                <a:cs typeface="Crimsons Bold"/>
                <a:sym typeface="Crimsons Bold"/>
              </a:rPr>
              <a:t>RESULTS AND FINDINGS-II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0" y="252422"/>
            <a:ext cx="7629246" cy="2117116"/>
          </a:xfrm>
          <a:custGeom>
            <a:avLst/>
            <a:gdLst/>
            <a:ahLst/>
            <a:cxnLst/>
            <a:rect r="r" b="b" t="t" l="l"/>
            <a:pathLst>
              <a:path h="2117116" w="7629246">
                <a:moveTo>
                  <a:pt x="0" y="0"/>
                </a:moveTo>
                <a:lnTo>
                  <a:pt x="7629246" y="0"/>
                </a:lnTo>
                <a:lnTo>
                  <a:pt x="7629246" y="2117115"/>
                </a:lnTo>
                <a:lnTo>
                  <a:pt x="0" y="21171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704998" y="476763"/>
            <a:ext cx="8583002" cy="4280772"/>
          </a:xfrm>
          <a:custGeom>
            <a:avLst/>
            <a:gdLst/>
            <a:ahLst/>
            <a:cxnLst/>
            <a:rect r="r" b="b" t="t" l="l"/>
            <a:pathLst>
              <a:path h="4280772" w="8583002">
                <a:moveTo>
                  <a:pt x="0" y="0"/>
                </a:moveTo>
                <a:lnTo>
                  <a:pt x="8583002" y="0"/>
                </a:lnTo>
                <a:lnTo>
                  <a:pt x="8583002" y="4280772"/>
                </a:lnTo>
                <a:lnTo>
                  <a:pt x="0" y="4280772"/>
                </a:lnTo>
                <a:lnTo>
                  <a:pt x="0" y="0"/>
                </a:lnTo>
                <a:close/>
              </a:path>
            </a:pathLst>
          </a:custGeom>
          <a:blipFill>
            <a:blip r:embed="rId5"/>
            <a:stretch>
              <a:fillRect l="0" t="0" r="0" b="0"/>
            </a:stretch>
          </a:blipFill>
          <a:ln w="28575" cap="rnd">
            <a:solidFill>
              <a:srgbClr val="005361"/>
            </a:solidFill>
            <a:prstDash val="solid"/>
            <a:round/>
          </a:ln>
        </p:spPr>
      </p:sp>
      <p:sp>
        <p:nvSpPr>
          <p:cNvPr name="Freeform 5" id="5"/>
          <p:cNvSpPr/>
          <p:nvPr/>
        </p:nvSpPr>
        <p:spPr>
          <a:xfrm flipH="false" flipV="false" rot="0">
            <a:off x="-169395" y="9237546"/>
            <a:ext cx="3984018" cy="1007624"/>
          </a:xfrm>
          <a:custGeom>
            <a:avLst/>
            <a:gdLst/>
            <a:ahLst/>
            <a:cxnLst/>
            <a:rect r="r" b="b" t="t" l="l"/>
            <a:pathLst>
              <a:path h="1007624" w="3984018">
                <a:moveTo>
                  <a:pt x="0" y="0"/>
                </a:moveTo>
                <a:lnTo>
                  <a:pt x="3984018" y="0"/>
                </a:lnTo>
                <a:lnTo>
                  <a:pt x="3984018" y="1007624"/>
                </a:lnTo>
                <a:lnTo>
                  <a:pt x="0" y="1007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714523" y="4948902"/>
            <a:ext cx="8583002" cy="5021056"/>
          </a:xfrm>
          <a:custGeom>
            <a:avLst/>
            <a:gdLst/>
            <a:ahLst/>
            <a:cxnLst/>
            <a:rect r="r" b="b" t="t" l="l"/>
            <a:pathLst>
              <a:path h="5021056" w="8583002">
                <a:moveTo>
                  <a:pt x="0" y="0"/>
                </a:moveTo>
                <a:lnTo>
                  <a:pt x="8583002" y="0"/>
                </a:lnTo>
                <a:lnTo>
                  <a:pt x="8583002" y="5021056"/>
                </a:lnTo>
                <a:lnTo>
                  <a:pt x="0" y="5021056"/>
                </a:lnTo>
                <a:lnTo>
                  <a:pt x="0" y="0"/>
                </a:lnTo>
                <a:close/>
              </a:path>
            </a:pathLst>
          </a:custGeom>
          <a:blipFill>
            <a:blip r:embed="rId8"/>
            <a:stretch>
              <a:fillRect l="0" t="0" r="0" b="0"/>
            </a:stretch>
          </a:blipFill>
          <a:ln w="28575" cap="rnd">
            <a:solidFill>
              <a:srgbClr val="00554F"/>
            </a:solidFill>
            <a:prstDash val="solid"/>
            <a:round/>
          </a:ln>
        </p:spPr>
      </p:sp>
      <p:grpSp>
        <p:nvGrpSpPr>
          <p:cNvPr name="Group 7" id="7"/>
          <p:cNvGrpSpPr/>
          <p:nvPr/>
        </p:nvGrpSpPr>
        <p:grpSpPr>
          <a:xfrm rot="0">
            <a:off x="185503" y="2531424"/>
            <a:ext cx="9366368" cy="7209935"/>
            <a:chOff x="0" y="0"/>
            <a:chExt cx="2466862" cy="1898913"/>
          </a:xfrm>
        </p:grpSpPr>
        <p:sp>
          <p:nvSpPr>
            <p:cNvPr name="Freeform 8" id="8"/>
            <p:cNvSpPr/>
            <p:nvPr/>
          </p:nvSpPr>
          <p:spPr>
            <a:xfrm flipH="false" flipV="false" rot="0">
              <a:off x="0" y="0"/>
              <a:ext cx="2466862" cy="1898913"/>
            </a:xfrm>
            <a:custGeom>
              <a:avLst/>
              <a:gdLst/>
              <a:ahLst/>
              <a:cxnLst/>
              <a:rect r="r" b="b" t="t" l="l"/>
              <a:pathLst>
                <a:path h="1898913" w="2466862">
                  <a:moveTo>
                    <a:pt x="20664" y="0"/>
                  </a:moveTo>
                  <a:lnTo>
                    <a:pt x="2446198" y="0"/>
                  </a:lnTo>
                  <a:cubicBezTo>
                    <a:pt x="2457611" y="0"/>
                    <a:pt x="2466862" y="9252"/>
                    <a:pt x="2466862" y="20664"/>
                  </a:cubicBezTo>
                  <a:lnTo>
                    <a:pt x="2466862" y="1878249"/>
                  </a:lnTo>
                  <a:cubicBezTo>
                    <a:pt x="2466862" y="1883729"/>
                    <a:pt x="2464685" y="1888985"/>
                    <a:pt x="2460810" y="1892860"/>
                  </a:cubicBezTo>
                  <a:cubicBezTo>
                    <a:pt x="2456935" y="1896736"/>
                    <a:pt x="2451679" y="1898913"/>
                    <a:pt x="2446198" y="1898913"/>
                  </a:cubicBezTo>
                  <a:lnTo>
                    <a:pt x="20664" y="1898913"/>
                  </a:lnTo>
                  <a:cubicBezTo>
                    <a:pt x="9252" y="1898913"/>
                    <a:pt x="0" y="1889661"/>
                    <a:pt x="0" y="1878249"/>
                  </a:cubicBezTo>
                  <a:lnTo>
                    <a:pt x="0" y="20664"/>
                  </a:lnTo>
                  <a:cubicBezTo>
                    <a:pt x="0" y="9252"/>
                    <a:pt x="9252" y="0"/>
                    <a:pt x="20664" y="0"/>
                  </a:cubicBezTo>
                  <a:close/>
                </a:path>
              </a:pathLst>
            </a:custGeom>
            <a:solidFill>
              <a:srgbClr val="FFFFFF"/>
            </a:solidFill>
            <a:ln w="57150" cap="rnd">
              <a:solidFill>
                <a:srgbClr val="005361"/>
              </a:solidFill>
              <a:prstDash val="solid"/>
              <a:round/>
            </a:ln>
          </p:spPr>
        </p:sp>
        <p:sp>
          <p:nvSpPr>
            <p:cNvPr name="TextBox 9" id="9"/>
            <p:cNvSpPr txBox="true"/>
            <p:nvPr/>
          </p:nvSpPr>
          <p:spPr>
            <a:xfrm>
              <a:off x="0" y="-85725"/>
              <a:ext cx="2466862" cy="1984638"/>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19050" y="2692212"/>
            <a:ext cx="9328213" cy="6680388"/>
          </a:xfrm>
          <a:prstGeom prst="rect">
            <a:avLst/>
          </a:prstGeom>
        </p:spPr>
        <p:txBody>
          <a:bodyPr anchor="t" rtlCol="false" tIns="0" lIns="0" bIns="0" rIns="0">
            <a:spAutoFit/>
          </a:bodyPr>
          <a:lstStyle/>
          <a:p>
            <a:pPr algn="just" marL="633970" indent="-316985" lvl="1">
              <a:lnSpc>
                <a:spcPts val="4110"/>
              </a:lnSpc>
              <a:buFont typeface="Arial"/>
              <a:buChar char="•"/>
            </a:pPr>
            <a:r>
              <a:rPr lang="en-US" sz="2936">
                <a:solidFill>
                  <a:srgbClr val="000000"/>
                </a:solidFill>
                <a:latin typeface="Crimson Pro"/>
                <a:ea typeface="Crimson Pro"/>
                <a:cs typeface="Crimson Pro"/>
                <a:sym typeface="Crimson Pro"/>
              </a:rPr>
              <a:t>The top-right graph provides a high-level overview of production shortfalls over a three-month period. Completed production quantities consistently fell slightly short of planned targets, with the most severe shortfall occurring in January 2025. The large gap between planned and completed units in that month indicates a major production bottleneck and an inability to meet objectives.</a:t>
            </a:r>
          </a:p>
          <a:p>
            <a:pPr algn="just" marL="633970" indent="-316985" lvl="1">
              <a:lnSpc>
                <a:spcPts val="4110"/>
              </a:lnSpc>
              <a:buFont typeface="Arial"/>
              <a:buChar char="•"/>
            </a:pPr>
            <a:r>
              <a:rPr lang="en-US" sz="2936">
                <a:solidFill>
                  <a:srgbClr val="000000"/>
                </a:solidFill>
                <a:latin typeface="Crimson Pro"/>
                <a:ea typeface="Crimson Pro"/>
                <a:cs typeface="Crimson Pro"/>
                <a:sym typeface="Crimson Pro"/>
              </a:rPr>
              <a:t>The bottom-right graph reveals that these production issues are not uniform across the portfolio. Attar has the highest average production shortfall, followed by Deodorant. The shortfalls in these key categories are likely the primary cause of unfulfilled orders for some important  products.</a:t>
            </a:r>
          </a:p>
        </p:txBody>
      </p:sp>
      <p:sp>
        <p:nvSpPr>
          <p:cNvPr name="TextBox 11" id="11"/>
          <p:cNvSpPr txBox="true"/>
          <p:nvPr/>
        </p:nvSpPr>
        <p:spPr>
          <a:xfrm rot="0">
            <a:off x="40818" y="1085850"/>
            <a:ext cx="7173732" cy="524080"/>
          </a:xfrm>
          <a:prstGeom prst="rect">
            <a:avLst/>
          </a:prstGeom>
        </p:spPr>
        <p:txBody>
          <a:bodyPr anchor="t" rtlCol="false" tIns="0" lIns="0" bIns="0" rIns="0">
            <a:spAutoFit/>
          </a:bodyPr>
          <a:lstStyle/>
          <a:p>
            <a:pPr algn="l">
              <a:lnSpc>
                <a:spcPts val="3858"/>
              </a:lnSpc>
            </a:pPr>
            <a:r>
              <a:rPr lang="en-US" b="true" sz="4539" spc="-136">
                <a:solidFill>
                  <a:srgbClr val="000000"/>
                </a:solidFill>
                <a:latin typeface="Crimsons Bold"/>
                <a:ea typeface="Crimsons Bold"/>
                <a:cs typeface="Crimsons Bold"/>
                <a:sym typeface="Crimsons Bold"/>
              </a:rPr>
              <a:t>RESULTS AND FINDINGS-III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1587" r="0" b="-51587"/>
            </a:stretch>
          </a:blipFill>
        </p:spPr>
      </p:sp>
      <p:sp>
        <p:nvSpPr>
          <p:cNvPr name="Freeform 3" id="3"/>
          <p:cNvSpPr/>
          <p:nvPr/>
        </p:nvSpPr>
        <p:spPr>
          <a:xfrm flipH="false" flipV="false" rot="0">
            <a:off x="-446372" y="342572"/>
            <a:ext cx="8056567" cy="2235697"/>
          </a:xfrm>
          <a:custGeom>
            <a:avLst/>
            <a:gdLst/>
            <a:ahLst/>
            <a:cxnLst/>
            <a:rect r="r" b="b" t="t" l="l"/>
            <a:pathLst>
              <a:path h="2235697" w="8056567">
                <a:moveTo>
                  <a:pt x="0" y="0"/>
                </a:moveTo>
                <a:lnTo>
                  <a:pt x="8056568" y="0"/>
                </a:lnTo>
                <a:lnTo>
                  <a:pt x="8056568" y="2235697"/>
                </a:lnTo>
                <a:lnTo>
                  <a:pt x="0" y="223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0711" y="1000250"/>
            <a:ext cx="6243918" cy="1035094"/>
          </a:xfrm>
          <a:prstGeom prst="rect">
            <a:avLst/>
          </a:prstGeom>
        </p:spPr>
        <p:txBody>
          <a:bodyPr anchor="t" rtlCol="false" tIns="0" lIns="0" bIns="0" rIns="0">
            <a:spAutoFit/>
          </a:bodyPr>
          <a:lstStyle/>
          <a:p>
            <a:pPr algn="l">
              <a:lnSpc>
                <a:spcPts val="3947"/>
              </a:lnSpc>
            </a:pPr>
            <a:r>
              <a:rPr lang="en-US" b="true" sz="4643" spc="-139">
                <a:solidFill>
                  <a:srgbClr val="000000"/>
                </a:solidFill>
                <a:latin typeface="Crimsons Bold"/>
                <a:ea typeface="Crimsons Bold"/>
                <a:cs typeface="Crimsons Bold"/>
                <a:sym typeface="Crimsons Bold"/>
              </a:rPr>
              <a:t>INTERPRETATION OF RESULTS</a:t>
            </a:r>
          </a:p>
        </p:txBody>
      </p:sp>
      <p:sp>
        <p:nvSpPr>
          <p:cNvPr name="Freeform 5" id="5"/>
          <p:cNvSpPr/>
          <p:nvPr/>
        </p:nvSpPr>
        <p:spPr>
          <a:xfrm flipH="false" flipV="false" rot="0">
            <a:off x="16072545" y="1902003"/>
            <a:ext cx="1710177" cy="1718052"/>
          </a:xfrm>
          <a:custGeom>
            <a:avLst/>
            <a:gdLst/>
            <a:ahLst/>
            <a:cxnLst/>
            <a:rect r="r" b="b" t="t" l="l"/>
            <a:pathLst>
              <a:path h="1718052" w="1710177">
                <a:moveTo>
                  <a:pt x="0" y="0"/>
                </a:moveTo>
                <a:lnTo>
                  <a:pt x="1710178" y="0"/>
                </a:lnTo>
                <a:lnTo>
                  <a:pt x="1710178" y="1718052"/>
                </a:lnTo>
                <a:lnTo>
                  <a:pt x="0" y="1718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675092" y="2761029"/>
            <a:ext cx="16584208" cy="7204421"/>
            <a:chOff x="0" y="0"/>
            <a:chExt cx="4367857" cy="1897461"/>
          </a:xfrm>
        </p:grpSpPr>
        <p:sp>
          <p:nvSpPr>
            <p:cNvPr name="Freeform 7" id="7"/>
            <p:cNvSpPr/>
            <p:nvPr/>
          </p:nvSpPr>
          <p:spPr>
            <a:xfrm flipH="false" flipV="false" rot="0">
              <a:off x="0" y="0"/>
              <a:ext cx="4367857" cy="1897461"/>
            </a:xfrm>
            <a:custGeom>
              <a:avLst/>
              <a:gdLst/>
              <a:ahLst/>
              <a:cxnLst/>
              <a:rect r="r" b="b" t="t" l="l"/>
              <a:pathLst>
                <a:path h="1897461" w="4367857">
                  <a:moveTo>
                    <a:pt x="11671" y="0"/>
                  </a:moveTo>
                  <a:lnTo>
                    <a:pt x="4356186" y="0"/>
                  </a:lnTo>
                  <a:cubicBezTo>
                    <a:pt x="4359282" y="0"/>
                    <a:pt x="4362250" y="1230"/>
                    <a:pt x="4364439" y="3418"/>
                  </a:cubicBezTo>
                  <a:cubicBezTo>
                    <a:pt x="4366628" y="5607"/>
                    <a:pt x="4367857" y="8575"/>
                    <a:pt x="4367857" y="11671"/>
                  </a:cubicBezTo>
                  <a:lnTo>
                    <a:pt x="4367857" y="1885790"/>
                  </a:lnTo>
                  <a:cubicBezTo>
                    <a:pt x="4367857" y="1888885"/>
                    <a:pt x="4366628" y="1891854"/>
                    <a:pt x="4364439" y="1894043"/>
                  </a:cubicBezTo>
                  <a:cubicBezTo>
                    <a:pt x="4362250" y="1896231"/>
                    <a:pt x="4359282" y="1897461"/>
                    <a:pt x="4356186" y="1897461"/>
                  </a:cubicBezTo>
                  <a:lnTo>
                    <a:pt x="11671" y="1897461"/>
                  </a:lnTo>
                  <a:cubicBezTo>
                    <a:pt x="8575" y="1897461"/>
                    <a:pt x="5607" y="1896231"/>
                    <a:pt x="3418" y="1894043"/>
                  </a:cubicBezTo>
                  <a:cubicBezTo>
                    <a:pt x="1230" y="1891854"/>
                    <a:pt x="0" y="1888885"/>
                    <a:pt x="0" y="1885790"/>
                  </a:cubicBezTo>
                  <a:lnTo>
                    <a:pt x="0" y="11671"/>
                  </a:lnTo>
                  <a:cubicBezTo>
                    <a:pt x="0" y="8575"/>
                    <a:pt x="1230" y="5607"/>
                    <a:pt x="3418" y="3418"/>
                  </a:cubicBezTo>
                  <a:cubicBezTo>
                    <a:pt x="5607" y="1230"/>
                    <a:pt x="8575" y="0"/>
                    <a:pt x="11671" y="0"/>
                  </a:cubicBezTo>
                  <a:close/>
                </a:path>
              </a:pathLst>
            </a:custGeom>
            <a:solidFill>
              <a:srgbClr val="FFFFFF"/>
            </a:solidFill>
            <a:ln w="57150" cap="rnd">
              <a:solidFill>
                <a:srgbClr val="005361"/>
              </a:solidFill>
              <a:prstDash val="solid"/>
              <a:round/>
            </a:ln>
          </p:spPr>
        </p:sp>
        <p:sp>
          <p:nvSpPr>
            <p:cNvPr name="TextBox 8" id="8"/>
            <p:cNvSpPr txBox="true"/>
            <p:nvPr/>
          </p:nvSpPr>
          <p:spPr>
            <a:xfrm>
              <a:off x="0" y="-85725"/>
              <a:ext cx="4367857" cy="1983186"/>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675092" y="2851286"/>
            <a:ext cx="16405753" cy="7014382"/>
          </a:xfrm>
          <a:prstGeom prst="rect">
            <a:avLst/>
          </a:prstGeom>
        </p:spPr>
        <p:txBody>
          <a:bodyPr anchor="t" rtlCol="false" tIns="0" lIns="0" bIns="0" rIns="0">
            <a:spAutoFit/>
          </a:bodyPr>
          <a:lstStyle/>
          <a:p>
            <a:pPr algn="just" marL="676957" indent="-338478" lvl="1">
              <a:lnSpc>
                <a:spcPts val="3731"/>
              </a:lnSpc>
              <a:buFont typeface="Arial"/>
              <a:buChar char="•"/>
            </a:pPr>
            <a:r>
              <a:rPr lang="en-US" sz="3135" spc="62">
                <a:solidFill>
                  <a:srgbClr val="000000"/>
                </a:solidFill>
                <a:latin typeface="Crimson Pro"/>
                <a:ea typeface="Crimson Pro"/>
                <a:cs typeface="Crimson Pro"/>
                <a:sym typeface="Crimson Pro"/>
              </a:rPr>
              <a:t>A small number of high-value products (5 Class A and 15 Class B items) generate the majority of sales, while a vast number of low-value Class C items (356 products) consume disproportionate production resources and contribute minimally to revenue. This demonstrates that the company's product diversity is an operational burden rather than a competitive advantage.</a:t>
            </a:r>
          </a:p>
          <a:p>
            <a:pPr algn="just" marL="667131" indent="-333566" lvl="1">
              <a:lnSpc>
                <a:spcPts val="3677"/>
              </a:lnSpc>
              <a:buFont typeface="Arial"/>
              <a:buChar char="•"/>
            </a:pPr>
            <a:r>
              <a:rPr lang="en-US" sz="3090" spc="61">
                <a:solidFill>
                  <a:srgbClr val="000000"/>
                </a:solidFill>
                <a:latin typeface="Crimson Pro"/>
                <a:ea typeface="Crimson Pro"/>
                <a:cs typeface="Crimson Pro"/>
                <a:sym typeface="Crimson Pro"/>
              </a:rPr>
              <a:t>Overproduction of low-demand Class C items (e.g., JASS CHAT EDP, 35,000+ units vs. demand  of 201) leads to wasted resources, high carrying costs, and factory inefficiency.Meanwhile, high-value A &amp; B products face unfulfilled demand (e.g., JASS NUMBER ONE DEODORANT, 2,588 units short).This mismatch shows poor resource allocation, causing missed revenue opportunities and customer dissatisfaction in key product lines.</a:t>
            </a:r>
          </a:p>
          <a:p>
            <a:pPr algn="just" marL="676957" indent="-338478" lvl="1">
              <a:lnSpc>
                <a:spcPts val="3731"/>
              </a:lnSpc>
              <a:buFont typeface="Arial"/>
              <a:buChar char="•"/>
            </a:pPr>
            <a:r>
              <a:rPr lang="en-US" sz="3135" spc="62">
                <a:solidFill>
                  <a:srgbClr val="000000"/>
                </a:solidFill>
                <a:latin typeface="Crimson Pro"/>
                <a:ea typeface="Crimson Pro"/>
                <a:cs typeface="Crimson Pro"/>
                <a:sym typeface="Crimson Pro"/>
              </a:rPr>
              <a:t>The overall production targets are missed, with a notable decline in completed units in January 2025. This is especially critical because the categories with the highest average shortfalls, Attar and Deodorant, contain the highest-value products. This indicates a fundamental operational bottleneck that is directly impacting the company's revenue and ability to meet customer expectations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DAGv-pBCIJs</dc:identifier>
  <dcterms:modified xsi:type="dcterms:W3CDTF">2011-08-01T06:04:30Z</dcterms:modified>
  <cp:revision>1</cp:revision>
  <dc:title>Teal White and Black Modern Sales Report Presentation</dc:title>
</cp:coreProperties>
</file>